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2" r:id="rId3"/>
    <p:sldId id="260" r:id="rId4"/>
    <p:sldId id="261" r:id="rId5"/>
    <p:sldId id="262" r:id="rId6"/>
    <p:sldId id="263" r:id="rId7"/>
    <p:sldId id="266" r:id="rId8"/>
    <p:sldId id="264" r:id="rId9"/>
    <p:sldId id="265" r:id="rId10"/>
    <p:sldId id="273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2670" autoAdjust="0"/>
  </p:normalViewPr>
  <p:slideViewPr>
    <p:cSldViewPr>
      <p:cViewPr>
        <p:scale>
          <a:sx n="93" d="100"/>
          <a:sy n="93" d="100"/>
        </p:scale>
        <p:origin x="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C8337-7F01-407E-9313-A1AC0522661C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64ACA-7274-4A89-A49B-202894F9834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64ACA-7274-4A89-A49B-202894F98341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1033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64ACA-7274-4A89-A49B-202894F98341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657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64ACA-7274-4A89-A49B-202894F98341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83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64ACA-7274-4A89-A49B-202894F98341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6370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E9DFF-93D3-4D64-9E97-3EC6444C6BA3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32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48C-290B-422E-84C6-6D996E920B21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03D-A9A2-4EE5-915D-A6C8BB50CA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683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48C-290B-422E-84C6-6D996E920B21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03D-A9A2-4EE5-915D-A6C8BB50CA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294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48C-290B-422E-84C6-6D996E920B21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03D-A9A2-4EE5-915D-A6C8BB50CA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893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48C-290B-422E-84C6-6D996E920B21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03D-A9A2-4EE5-915D-A6C8BB50CA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645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48C-290B-422E-84C6-6D996E920B21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03D-A9A2-4EE5-915D-A6C8BB50CA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215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48C-290B-422E-84C6-6D996E920B21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03D-A9A2-4EE5-915D-A6C8BB50CA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687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48C-290B-422E-84C6-6D996E920B21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03D-A9A2-4EE5-915D-A6C8BB50CA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7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48C-290B-422E-84C6-6D996E920B21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03D-A9A2-4EE5-915D-A6C8BB50CA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792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48C-290B-422E-84C6-6D996E920B21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03D-A9A2-4EE5-915D-A6C8BB50CA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55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48C-290B-422E-84C6-6D996E920B21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03D-A9A2-4EE5-915D-A6C8BB50CA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3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48C-290B-422E-84C6-6D996E920B21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03D-A9A2-4EE5-915D-A6C8BB50CA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900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148C-290B-422E-84C6-6D996E920B21}" type="datetimeFigureOut">
              <a:rPr lang="es-CO" smtClean="0"/>
              <a:pPr/>
              <a:t>26/02/2013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5A03D-A9A2-4EE5-915D-A6C8BB50CA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009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35696" y="319877"/>
            <a:ext cx="5688632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Nic 7. ESTADO DE FLUJO DE EFECTIVO </a:t>
            </a:r>
            <a:endParaRPr lang="es-CO" sz="1100" b="1" dirty="0"/>
          </a:p>
        </p:txBody>
      </p:sp>
      <p:cxnSp>
        <p:nvCxnSpPr>
          <p:cNvPr id="4" name="3 Conector recto"/>
          <p:cNvCxnSpPr>
            <a:stCxn id="2" idx="2"/>
          </p:cNvCxnSpPr>
          <p:nvPr/>
        </p:nvCxnSpPr>
        <p:spPr>
          <a:xfrm>
            <a:off x="4680012" y="581487"/>
            <a:ext cx="0" cy="15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998590" y="723879"/>
            <a:ext cx="3384376" cy="6001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/>
              <a:t>El estado de flujo de efectivo suministra información sobre la capacidad de generar efectivos que tiene el ente </a:t>
            </a:r>
            <a:r>
              <a:rPr lang="es-CO" sz="1100" dirty="0" smtClean="0"/>
              <a:t>económicos .utilizando como medios:</a:t>
            </a:r>
            <a:endParaRPr lang="es-CO" sz="1100" b="1" dirty="0"/>
          </a:p>
        </p:txBody>
      </p:sp>
      <p:cxnSp>
        <p:nvCxnSpPr>
          <p:cNvPr id="9" name="8 Conector recto"/>
          <p:cNvCxnSpPr>
            <a:stCxn id="6" idx="2"/>
          </p:cNvCxnSpPr>
          <p:nvPr/>
        </p:nvCxnSpPr>
        <p:spPr>
          <a:xfrm>
            <a:off x="4690778" y="1324043"/>
            <a:ext cx="0" cy="137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 flipV="1">
            <a:off x="1015028" y="1741149"/>
            <a:ext cx="6912768" cy="17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015028" y="1741149"/>
            <a:ext cx="0" cy="261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11940" y="2002562"/>
            <a:ext cx="1797000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100" b="1" dirty="0"/>
              <a:t>A</a:t>
            </a:r>
            <a:r>
              <a:rPr lang="es-CO" sz="1100" b="1" dirty="0" smtClean="0"/>
              <a:t>ctividades </a:t>
            </a:r>
            <a:r>
              <a:rPr lang="es-CO" sz="1100" b="1" dirty="0"/>
              <a:t>de </a:t>
            </a:r>
            <a:r>
              <a:rPr lang="es-CO" sz="1100" b="1" dirty="0" smtClean="0"/>
              <a:t>explotación 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792484" y="2002562"/>
            <a:ext cx="1770944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100" b="1" dirty="0" smtClean="0"/>
              <a:t> Actividades  de </a:t>
            </a:r>
            <a:r>
              <a:rPr lang="es-CO" sz="1100" b="1" dirty="0"/>
              <a:t>inversión </a:t>
            </a:r>
            <a:endParaRPr lang="es-CO" sz="1100" b="1" dirty="0" smtClean="0"/>
          </a:p>
        </p:txBody>
      </p:sp>
      <p:sp>
        <p:nvSpPr>
          <p:cNvPr id="22" name="21 CuadroTexto"/>
          <p:cNvSpPr txBox="1"/>
          <p:nvPr/>
        </p:nvSpPr>
        <p:spPr>
          <a:xfrm>
            <a:off x="7023472" y="1988840"/>
            <a:ext cx="1797000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100" b="1" dirty="0" smtClean="0"/>
              <a:t>Actividades  de financiación</a:t>
            </a:r>
            <a:endParaRPr lang="es-CO" sz="1100" b="1" dirty="0"/>
          </a:p>
        </p:txBody>
      </p:sp>
      <p:sp>
        <p:nvSpPr>
          <p:cNvPr id="62" name="61 CuadroTexto"/>
          <p:cNvSpPr txBox="1"/>
          <p:nvPr/>
        </p:nvSpPr>
        <p:spPr>
          <a:xfrm>
            <a:off x="3888490" y="5417714"/>
            <a:ext cx="1578412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Contribuye a  evaluar la posición financiera del ente en la actualidad. </a:t>
            </a:r>
            <a:endParaRPr lang="es-CO" sz="1050" b="1" dirty="0"/>
          </a:p>
        </p:txBody>
      </p:sp>
      <p:sp>
        <p:nvSpPr>
          <p:cNvPr id="70" name="69 CuadroTexto"/>
          <p:cNvSpPr txBox="1"/>
          <p:nvPr/>
        </p:nvSpPr>
        <p:spPr>
          <a:xfrm>
            <a:off x="4514470" y="1406738"/>
            <a:ext cx="3526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las</a:t>
            </a:r>
            <a:endParaRPr lang="es-CO" sz="1100" dirty="0"/>
          </a:p>
        </p:txBody>
      </p:sp>
      <p:cxnSp>
        <p:nvCxnSpPr>
          <p:cNvPr id="73" name="72 Conector recto"/>
          <p:cNvCxnSpPr/>
          <p:nvPr/>
        </p:nvCxnSpPr>
        <p:spPr>
          <a:xfrm flipH="1">
            <a:off x="4677956" y="1614938"/>
            <a:ext cx="4112" cy="134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4677956" y="1749781"/>
            <a:ext cx="0" cy="252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7927796" y="1775790"/>
            <a:ext cx="0" cy="252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1091702" y="2270406"/>
            <a:ext cx="0" cy="78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767666" y="2303767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son</a:t>
            </a:r>
            <a:endParaRPr lang="es-CO" sz="1100" dirty="0"/>
          </a:p>
        </p:txBody>
      </p:sp>
      <p:cxnSp>
        <p:nvCxnSpPr>
          <p:cNvPr id="91" name="90 Conector recto"/>
          <p:cNvCxnSpPr>
            <a:endCxn id="88" idx="2"/>
          </p:cNvCxnSpPr>
          <p:nvPr/>
        </p:nvCxnSpPr>
        <p:spPr>
          <a:xfrm flipV="1">
            <a:off x="1091702" y="2565377"/>
            <a:ext cx="0" cy="71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CuadroTexto"/>
          <p:cNvSpPr txBox="1"/>
          <p:nvPr/>
        </p:nvSpPr>
        <p:spPr>
          <a:xfrm>
            <a:off x="193202" y="2637148"/>
            <a:ext cx="1797000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Indicadores claves</a:t>
            </a:r>
          </a:p>
        </p:txBody>
      </p:sp>
      <p:cxnSp>
        <p:nvCxnSpPr>
          <p:cNvPr id="101" name="100 Conector recto"/>
          <p:cNvCxnSpPr>
            <a:stCxn id="95" idx="2"/>
          </p:cNvCxnSpPr>
          <p:nvPr/>
        </p:nvCxnSpPr>
        <p:spPr>
          <a:xfrm>
            <a:off x="1091702" y="2898758"/>
            <a:ext cx="0" cy="130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CuadroTexto"/>
          <p:cNvSpPr txBox="1"/>
          <p:nvPr/>
        </p:nvSpPr>
        <p:spPr>
          <a:xfrm>
            <a:off x="623650" y="2976194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En la medida</a:t>
            </a:r>
            <a:endParaRPr lang="es-CO" sz="1100" dirty="0"/>
          </a:p>
        </p:txBody>
      </p:sp>
      <p:sp>
        <p:nvSpPr>
          <p:cNvPr id="105" name="104 CuadroTexto"/>
          <p:cNvSpPr txBox="1"/>
          <p:nvPr/>
        </p:nvSpPr>
        <p:spPr>
          <a:xfrm>
            <a:off x="58962" y="3358143"/>
            <a:ext cx="2405337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Que se generan fondos líquidos</a:t>
            </a:r>
          </a:p>
        </p:txBody>
      </p:sp>
      <p:cxnSp>
        <p:nvCxnSpPr>
          <p:cNvPr id="106" name="105 Conector recto"/>
          <p:cNvCxnSpPr/>
          <p:nvPr/>
        </p:nvCxnSpPr>
        <p:spPr>
          <a:xfrm flipV="1">
            <a:off x="323528" y="4069805"/>
            <a:ext cx="0" cy="1122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recto"/>
          <p:cNvCxnSpPr/>
          <p:nvPr/>
        </p:nvCxnSpPr>
        <p:spPr>
          <a:xfrm>
            <a:off x="323528" y="4069805"/>
            <a:ext cx="74881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/>
          <p:nvPr/>
        </p:nvCxnSpPr>
        <p:spPr>
          <a:xfrm>
            <a:off x="1065990" y="3207049"/>
            <a:ext cx="0" cy="130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>
            <a:off x="1072340" y="3601856"/>
            <a:ext cx="0" cy="130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124 CuadroTexto"/>
          <p:cNvSpPr txBox="1"/>
          <p:nvPr/>
        </p:nvSpPr>
        <p:spPr>
          <a:xfrm>
            <a:off x="654728" y="3732014"/>
            <a:ext cx="7733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para</a:t>
            </a:r>
            <a:endParaRPr lang="es-CO" sz="1100" dirty="0"/>
          </a:p>
        </p:txBody>
      </p:sp>
      <p:cxnSp>
        <p:nvCxnSpPr>
          <p:cNvPr id="126" name="125 Conector recto"/>
          <p:cNvCxnSpPr/>
          <p:nvPr/>
        </p:nvCxnSpPr>
        <p:spPr>
          <a:xfrm>
            <a:off x="1065990" y="3928227"/>
            <a:ext cx="0" cy="130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127 CuadroTexto"/>
          <p:cNvSpPr txBox="1"/>
          <p:nvPr/>
        </p:nvSpPr>
        <p:spPr>
          <a:xfrm>
            <a:off x="410010" y="5061659"/>
            <a:ext cx="1865728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 smtClean="0"/>
              <a:t>Pagar dividendos</a:t>
            </a:r>
          </a:p>
        </p:txBody>
      </p:sp>
      <p:sp>
        <p:nvSpPr>
          <p:cNvPr id="129" name="128 CuadroTexto"/>
          <p:cNvSpPr txBox="1"/>
          <p:nvPr/>
        </p:nvSpPr>
        <p:spPr>
          <a:xfrm>
            <a:off x="402016" y="4149080"/>
            <a:ext cx="1865728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Mantener capacidad de explotación.</a:t>
            </a:r>
          </a:p>
        </p:txBody>
      </p:sp>
      <p:sp>
        <p:nvSpPr>
          <p:cNvPr id="130" name="129 CuadroTexto"/>
          <p:cNvSpPr txBox="1"/>
          <p:nvPr/>
        </p:nvSpPr>
        <p:spPr>
          <a:xfrm>
            <a:off x="402016" y="4711063"/>
            <a:ext cx="1865728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100" dirty="0" smtClean="0"/>
              <a:t>Realizar nuevas inversiones</a:t>
            </a:r>
          </a:p>
        </p:txBody>
      </p:sp>
      <p:cxnSp>
        <p:nvCxnSpPr>
          <p:cNvPr id="132" name="131 Conector recto"/>
          <p:cNvCxnSpPr>
            <a:endCxn id="129" idx="1"/>
          </p:cNvCxnSpPr>
          <p:nvPr/>
        </p:nvCxnSpPr>
        <p:spPr>
          <a:xfrm flipV="1">
            <a:off x="323528" y="4356829"/>
            <a:ext cx="7848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>
            <a:stCxn id="130" idx="1"/>
          </p:cNvCxnSpPr>
          <p:nvPr/>
        </p:nvCxnSpPr>
        <p:spPr>
          <a:xfrm flipH="1">
            <a:off x="323528" y="4841868"/>
            <a:ext cx="78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136 Conector recto"/>
          <p:cNvCxnSpPr/>
          <p:nvPr/>
        </p:nvCxnSpPr>
        <p:spPr>
          <a:xfrm flipH="1">
            <a:off x="343400" y="5192464"/>
            <a:ext cx="78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"/>
          <p:cNvCxnSpPr/>
          <p:nvPr/>
        </p:nvCxnSpPr>
        <p:spPr>
          <a:xfrm flipV="1">
            <a:off x="2353404" y="4324540"/>
            <a:ext cx="822" cy="1100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 flipV="1">
            <a:off x="2274916" y="4324538"/>
            <a:ext cx="7848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144 Conector recto"/>
          <p:cNvCxnSpPr/>
          <p:nvPr/>
        </p:nvCxnSpPr>
        <p:spPr>
          <a:xfrm flipH="1">
            <a:off x="2275738" y="4864143"/>
            <a:ext cx="78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recto"/>
          <p:cNvCxnSpPr/>
          <p:nvPr/>
        </p:nvCxnSpPr>
        <p:spPr>
          <a:xfrm flipH="1">
            <a:off x="2267744" y="5271742"/>
            <a:ext cx="78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956621" y="5417714"/>
            <a:ext cx="1397605" cy="7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961455" y="5402869"/>
            <a:ext cx="0" cy="130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153 CuadroTexto"/>
          <p:cNvSpPr txBox="1"/>
          <p:nvPr/>
        </p:nvSpPr>
        <p:spPr>
          <a:xfrm>
            <a:off x="323528" y="5568462"/>
            <a:ext cx="12661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Esta información</a:t>
            </a:r>
            <a:endParaRPr lang="es-CO" sz="1050" dirty="0"/>
          </a:p>
        </p:txBody>
      </p:sp>
      <p:cxnSp>
        <p:nvCxnSpPr>
          <p:cNvPr id="155" name="154 Conector recto"/>
          <p:cNvCxnSpPr>
            <a:stCxn id="154" idx="2"/>
            <a:endCxn id="158" idx="0"/>
          </p:cNvCxnSpPr>
          <p:nvPr/>
        </p:nvCxnSpPr>
        <p:spPr>
          <a:xfrm flipH="1">
            <a:off x="950942" y="5822378"/>
            <a:ext cx="5679" cy="157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157 CuadroTexto"/>
          <p:cNvSpPr txBox="1"/>
          <p:nvPr/>
        </p:nvSpPr>
        <p:spPr>
          <a:xfrm>
            <a:off x="146332" y="5979775"/>
            <a:ext cx="1609220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Sirve como elemento para a pronosticar flujos de efectivo en un futuro. </a:t>
            </a:r>
            <a:endParaRPr lang="es-CO" sz="1050" dirty="0"/>
          </a:p>
        </p:txBody>
      </p:sp>
      <p:cxnSp>
        <p:nvCxnSpPr>
          <p:cNvPr id="159" name="158 Conector recto"/>
          <p:cNvCxnSpPr>
            <a:stCxn id="172" idx="3"/>
          </p:cNvCxnSpPr>
          <p:nvPr/>
        </p:nvCxnSpPr>
        <p:spPr>
          <a:xfrm>
            <a:off x="1763688" y="6794868"/>
            <a:ext cx="16182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160 Conector recto"/>
          <p:cNvCxnSpPr/>
          <p:nvPr/>
        </p:nvCxnSpPr>
        <p:spPr>
          <a:xfrm>
            <a:off x="950942" y="6556856"/>
            <a:ext cx="0" cy="23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161 Conector recto"/>
          <p:cNvCxnSpPr/>
          <p:nvPr/>
        </p:nvCxnSpPr>
        <p:spPr>
          <a:xfrm>
            <a:off x="3381964" y="5690595"/>
            <a:ext cx="0" cy="1104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162 Conector recto"/>
          <p:cNvCxnSpPr>
            <a:stCxn id="62" idx="1"/>
          </p:cNvCxnSpPr>
          <p:nvPr/>
        </p:nvCxnSpPr>
        <p:spPr>
          <a:xfrm flipH="1" flipV="1">
            <a:off x="3381964" y="5700109"/>
            <a:ext cx="506526" cy="6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171 CuadroTexto"/>
          <p:cNvSpPr txBox="1"/>
          <p:nvPr/>
        </p:nvSpPr>
        <p:spPr>
          <a:xfrm>
            <a:off x="1415738" y="6664063"/>
            <a:ext cx="347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Y </a:t>
            </a:r>
            <a:endParaRPr lang="es-CO" sz="1100" dirty="0"/>
          </a:p>
        </p:txBody>
      </p:sp>
      <p:cxnSp>
        <p:nvCxnSpPr>
          <p:cNvPr id="180" name="179 Conector recto"/>
          <p:cNvCxnSpPr>
            <a:stCxn id="172" idx="1"/>
          </p:cNvCxnSpPr>
          <p:nvPr/>
        </p:nvCxnSpPr>
        <p:spPr>
          <a:xfrm flipH="1">
            <a:off x="956621" y="6794868"/>
            <a:ext cx="459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4690778" y="2264172"/>
            <a:ext cx="0" cy="17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186 CuadroTexto"/>
          <p:cNvSpPr txBox="1"/>
          <p:nvPr/>
        </p:nvSpPr>
        <p:spPr>
          <a:xfrm>
            <a:off x="4211960" y="2386950"/>
            <a:ext cx="907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Representan </a:t>
            </a:r>
            <a:endParaRPr lang="es-CO" sz="1100" dirty="0"/>
          </a:p>
        </p:txBody>
      </p:sp>
      <p:cxnSp>
        <p:nvCxnSpPr>
          <p:cNvPr id="188" name="187 Conector recto"/>
          <p:cNvCxnSpPr>
            <a:stCxn id="187" idx="2"/>
          </p:cNvCxnSpPr>
          <p:nvPr/>
        </p:nvCxnSpPr>
        <p:spPr>
          <a:xfrm>
            <a:off x="4665722" y="2648560"/>
            <a:ext cx="0" cy="119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195 CuadroTexto"/>
          <p:cNvSpPr txBox="1"/>
          <p:nvPr/>
        </p:nvSpPr>
        <p:spPr>
          <a:xfrm>
            <a:off x="3635896" y="2767953"/>
            <a:ext cx="2376263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 smtClean="0"/>
              <a:t> la medida en que se desembolsan recursos económicos</a:t>
            </a:r>
          </a:p>
        </p:txBody>
      </p:sp>
      <p:cxnSp>
        <p:nvCxnSpPr>
          <p:cNvPr id="197" name="196 Conector recto"/>
          <p:cNvCxnSpPr/>
          <p:nvPr/>
        </p:nvCxnSpPr>
        <p:spPr>
          <a:xfrm>
            <a:off x="4677956" y="3192476"/>
            <a:ext cx="0" cy="159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199 CuadroTexto"/>
          <p:cNvSpPr txBox="1"/>
          <p:nvPr/>
        </p:nvSpPr>
        <p:spPr>
          <a:xfrm>
            <a:off x="4145809" y="3358143"/>
            <a:ext cx="1063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Para producir</a:t>
            </a:r>
            <a:endParaRPr lang="es-CO" sz="1100" dirty="0"/>
          </a:p>
        </p:txBody>
      </p:sp>
      <p:sp>
        <p:nvSpPr>
          <p:cNvPr id="204" name="203 CuadroTexto"/>
          <p:cNvSpPr txBox="1"/>
          <p:nvPr/>
        </p:nvSpPr>
        <p:spPr>
          <a:xfrm>
            <a:off x="3991750" y="3722246"/>
            <a:ext cx="1347944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100" dirty="0" smtClean="0"/>
              <a:t>ingresos</a:t>
            </a:r>
          </a:p>
        </p:txBody>
      </p:sp>
      <p:cxnSp>
        <p:nvCxnSpPr>
          <p:cNvPr id="223" name="222 Conector recto"/>
          <p:cNvCxnSpPr/>
          <p:nvPr/>
        </p:nvCxnSpPr>
        <p:spPr>
          <a:xfrm>
            <a:off x="4690778" y="3550869"/>
            <a:ext cx="0" cy="159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223 Conector recto"/>
          <p:cNvCxnSpPr/>
          <p:nvPr/>
        </p:nvCxnSpPr>
        <p:spPr>
          <a:xfrm>
            <a:off x="3792484" y="3853051"/>
            <a:ext cx="0" cy="503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224 CuadroTexto"/>
          <p:cNvSpPr txBox="1"/>
          <p:nvPr/>
        </p:nvSpPr>
        <p:spPr>
          <a:xfrm>
            <a:off x="4195170" y="4656136"/>
            <a:ext cx="907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A su ves</a:t>
            </a:r>
            <a:endParaRPr lang="es-CO" sz="1100" dirty="0"/>
          </a:p>
        </p:txBody>
      </p:sp>
      <p:cxnSp>
        <p:nvCxnSpPr>
          <p:cNvPr id="226" name="225 Conector recto"/>
          <p:cNvCxnSpPr>
            <a:endCxn id="62" idx="0"/>
          </p:cNvCxnSpPr>
          <p:nvPr/>
        </p:nvCxnSpPr>
        <p:spPr>
          <a:xfrm flipH="1">
            <a:off x="4677696" y="4972673"/>
            <a:ext cx="6542" cy="445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235 CuadroTexto"/>
          <p:cNvSpPr txBox="1"/>
          <p:nvPr/>
        </p:nvSpPr>
        <p:spPr>
          <a:xfrm>
            <a:off x="3958171" y="4222952"/>
            <a:ext cx="1381523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 smtClean="0"/>
              <a:t>flujos de efectivo </a:t>
            </a:r>
          </a:p>
        </p:txBody>
      </p:sp>
      <p:cxnSp>
        <p:nvCxnSpPr>
          <p:cNvPr id="243" name="242 Conector recto"/>
          <p:cNvCxnSpPr>
            <a:stCxn id="204" idx="1"/>
          </p:cNvCxnSpPr>
          <p:nvPr/>
        </p:nvCxnSpPr>
        <p:spPr>
          <a:xfrm flipH="1">
            <a:off x="3792484" y="3853051"/>
            <a:ext cx="199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246 Conector recto"/>
          <p:cNvCxnSpPr/>
          <p:nvPr/>
        </p:nvCxnSpPr>
        <p:spPr>
          <a:xfrm flipH="1">
            <a:off x="3792484" y="4356831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249 Conector recto"/>
          <p:cNvCxnSpPr>
            <a:stCxn id="236" idx="2"/>
            <a:endCxn id="225" idx="0"/>
          </p:cNvCxnSpPr>
          <p:nvPr/>
        </p:nvCxnSpPr>
        <p:spPr>
          <a:xfrm flipH="1">
            <a:off x="4648932" y="4484562"/>
            <a:ext cx="1" cy="171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261 CuadroTexto"/>
          <p:cNvSpPr txBox="1"/>
          <p:nvPr/>
        </p:nvSpPr>
        <p:spPr>
          <a:xfrm>
            <a:off x="7524328" y="2470457"/>
            <a:ext cx="907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Es útil  </a:t>
            </a:r>
            <a:endParaRPr lang="es-CO" sz="1100" dirty="0"/>
          </a:p>
        </p:txBody>
      </p:sp>
      <p:cxnSp>
        <p:nvCxnSpPr>
          <p:cNvPr id="263" name="262 Conector recto"/>
          <p:cNvCxnSpPr/>
          <p:nvPr/>
        </p:nvCxnSpPr>
        <p:spPr>
          <a:xfrm>
            <a:off x="7971561" y="2290181"/>
            <a:ext cx="0" cy="17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263 Conector recto"/>
          <p:cNvCxnSpPr/>
          <p:nvPr/>
        </p:nvCxnSpPr>
        <p:spPr>
          <a:xfrm>
            <a:off x="7971561" y="2708256"/>
            <a:ext cx="0" cy="17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264 CuadroTexto"/>
          <p:cNvSpPr txBox="1"/>
          <p:nvPr/>
        </p:nvSpPr>
        <p:spPr>
          <a:xfrm>
            <a:off x="6739664" y="2841240"/>
            <a:ext cx="2376263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 smtClean="0"/>
              <a:t>En la predicción de necesidad de flujo de efectivo en el futuro </a:t>
            </a:r>
          </a:p>
        </p:txBody>
      </p:sp>
      <p:cxnSp>
        <p:nvCxnSpPr>
          <p:cNvPr id="266" name="265 Conector recto"/>
          <p:cNvCxnSpPr/>
          <p:nvPr/>
        </p:nvCxnSpPr>
        <p:spPr>
          <a:xfrm>
            <a:off x="7978090" y="3272127"/>
            <a:ext cx="0" cy="17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266 CuadroTexto"/>
          <p:cNvSpPr txBox="1"/>
          <p:nvPr/>
        </p:nvSpPr>
        <p:spPr>
          <a:xfrm>
            <a:off x="7525419" y="3470404"/>
            <a:ext cx="907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Con el que  </a:t>
            </a:r>
            <a:endParaRPr lang="es-CO" sz="1100" dirty="0"/>
          </a:p>
        </p:txBody>
      </p:sp>
      <p:sp>
        <p:nvSpPr>
          <p:cNvPr id="268" name="267 CuadroTexto"/>
          <p:cNvSpPr txBox="1"/>
          <p:nvPr/>
        </p:nvSpPr>
        <p:spPr>
          <a:xfrm>
            <a:off x="7187377" y="3909142"/>
            <a:ext cx="1618581" cy="6001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100" dirty="0" smtClean="0"/>
              <a:t>Se cubre compromisos que suministra capital al ente.</a:t>
            </a:r>
            <a:endParaRPr lang="es-CO" sz="1100" dirty="0"/>
          </a:p>
        </p:txBody>
      </p:sp>
      <p:cxnSp>
        <p:nvCxnSpPr>
          <p:cNvPr id="269" name="268 Conector recto"/>
          <p:cNvCxnSpPr/>
          <p:nvPr/>
        </p:nvCxnSpPr>
        <p:spPr>
          <a:xfrm>
            <a:off x="7979181" y="3722246"/>
            <a:ext cx="0" cy="17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269 Conector recto"/>
          <p:cNvCxnSpPr>
            <a:stCxn id="274" idx="2"/>
          </p:cNvCxnSpPr>
          <p:nvPr/>
        </p:nvCxnSpPr>
        <p:spPr>
          <a:xfrm>
            <a:off x="6364471" y="3923453"/>
            <a:ext cx="7729" cy="801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272 Conector recto"/>
          <p:cNvCxnSpPr/>
          <p:nvPr/>
        </p:nvCxnSpPr>
        <p:spPr>
          <a:xfrm>
            <a:off x="8100392" y="4725144"/>
            <a:ext cx="0" cy="1938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273 CuadroTexto"/>
          <p:cNvSpPr txBox="1"/>
          <p:nvPr/>
        </p:nvSpPr>
        <p:spPr>
          <a:xfrm>
            <a:off x="5910709" y="3661843"/>
            <a:ext cx="907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igualmente</a:t>
            </a:r>
            <a:endParaRPr lang="es-CO" sz="1100" dirty="0"/>
          </a:p>
        </p:txBody>
      </p:sp>
      <p:cxnSp>
        <p:nvCxnSpPr>
          <p:cNvPr id="275" name="274 Conector recto"/>
          <p:cNvCxnSpPr/>
          <p:nvPr/>
        </p:nvCxnSpPr>
        <p:spPr>
          <a:xfrm flipH="1">
            <a:off x="6372200" y="4725144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278 Conector recto"/>
          <p:cNvCxnSpPr/>
          <p:nvPr/>
        </p:nvCxnSpPr>
        <p:spPr>
          <a:xfrm>
            <a:off x="5594824" y="5140937"/>
            <a:ext cx="0" cy="757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280 Conector recto"/>
          <p:cNvCxnSpPr>
            <a:stCxn id="154" idx="3"/>
            <a:endCxn id="288" idx="1"/>
          </p:cNvCxnSpPr>
          <p:nvPr/>
        </p:nvCxnSpPr>
        <p:spPr>
          <a:xfrm flipV="1">
            <a:off x="1589713" y="5690595"/>
            <a:ext cx="340294" cy="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287 CuadroTexto"/>
          <p:cNvSpPr txBox="1"/>
          <p:nvPr/>
        </p:nvSpPr>
        <p:spPr>
          <a:xfrm>
            <a:off x="1930007" y="5482846"/>
            <a:ext cx="1068583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Se valúa en dos métodos</a:t>
            </a:r>
            <a:endParaRPr lang="es-CO" sz="1050" dirty="0"/>
          </a:p>
        </p:txBody>
      </p:sp>
      <p:cxnSp>
        <p:nvCxnSpPr>
          <p:cNvPr id="302" name="301 Conector recto"/>
          <p:cNvCxnSpPr>
            <a:endCxn id="288" idx="2"/>
          </p:cNvCxnSpPr>
          <p:nvPr/>
        </p:nvCxnSpPr>
        <p:spPr>
          <a:xfrm flipV="1">
            <a:off x="2464296" y="5898344"/>
            <a:ext cx="3" cy="9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305 CuadroTexto"/>
          <p:cNvSpPr txBox="1"/>
          <p:nvPr/>
        </p:nvSpPr>
        <p:spPr>
          <a:xfrm>
            <a:off x="2128336" y="6118648"/>
            <a:ext cx="671923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/>
              <a:t>D</a:t>
            </a:r>
            <a:r>
              <a:rPr lang="es-CO" sz="1050" dirty="0" smtClean="0"/>
              <a:t>irecto</a:t>
            </a:r>
            <a:endParaRPr lang="es-CO" sz="1050" dirty="0"/>
          </a:p>
        </p:txBody>
      </p:sp>
      <p:sp>
        <p:nvSpPr>
          <p:cNvPr id="307" name="306 CuadroTexto"/>
          <p:cNvSpPr txBox="1"/>
          <p:nvPr/>
        </p:nvSpPr>
        <p:spPr>
          <a:xfrm>
            <a:off x="2128335" y="6445173"/>
            <a:ext cx="671923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Indirecto</a:t>
            </a:r>
            <a:endParaRPr lang="es-CO" sz="1050" dirty="0"/>
          </a:p>
        </p:txBody>
      </p:sp>
      <p:cxnSp>
        <p:nvCxnSpPr>
          <p:cNvPr id="308" name="307 Conector recto"/>
          <p:cNvCxnSpPr/>
          <p:nvPr/>
        </p:nvCxnSpPr>
        <p:spPr>
          <a:xfrm>
            <a:off x="2051720" y="5994795"/>
            <a:ext cx="412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310 Conector recto"/>
          <p:cNvCxnSpPr/>
          <p:nvPr/>
        </p:nvCxnSpPr>
        <p:spPr>
          <a:xfrm>
            <a:off x="2050250" y="5994795"/>
            <a:ext cx="0" cy="562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312 Conector recto"/>
          <p:cNvCxnSpPr>
            <a:endCxn id="306" idx="1"/>
          </p:cNvCxnSpPr>
          <p:nvPr/>
        </p:nvCxnSpPr>
        <p:spPr>
          <a:xfrm>
            <a:off x="2051720" y="6240886"/>
            <a:ext cx="76616" cy="4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314 Conector recto"/>
          <p:cNvCxnSpPr>
            <a:stCxn id="307" idx="1"/>
          </p:cNvCxnSpPr>
          <p:nvPr/>
        </p:nvCxnSpPr>
        <p:spPr>
          <a:xfrm flipH="1" flipV="1">
            <a:off x="2051720" y="6556856"/>
            <a:ext cx="76615" cy="15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329 Conector recto"/>
          <p:cNvCxnSpPr/>
          <p:nvPr/>
        </p:nvCxnSpPr>
        <p:spPr>
          <a:xfrm>
            <a:off x="5545912" y="3862819"/>
            <a:ext cx="0" cy="503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330 Conector recto"/>
          <p:cNvCxnSpPr/>
          <p:nvPr/>
        </p:nvCxnSpPr>
        <p:spPr>
          <a:xfrm flipH="1">
            <a:off x="5346646" y="3853051"/>
            <a:ext cx="199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331 Conector recto"/>
          <p:cNvCxnSpPr/>
          <p:nvPr/>
        </p:nvCxnSpPr>
        <p:spPr>
          <a:xfrm flipH="1">
            <a:off x="5354136" y="4366599"/>
            <a:ext cx="199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 Conector recto"/>
          <p:cNvCxnSpPr/>
          <p:nvPr/>
        </p:nvCxnSpPr>
        <p:spPr>
          <a:xfrm flipH="1">
            <a:off x="5545912" y="4069807"/>
            <a:ext cx="250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 Conector recto"/>
          <p:cNvCxnSpPr/>
          <p:nvPr/>
        </p:nvCxnSpPr>
        <p:spPr>
          <a:xfrm>
            <a:off x="5796136" y="4069807"/>
            <a:ext cx="0" cy="500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339 CuadroTexto"/>
          <p:cNvSpPr txBox="1"/>
          <p:nvPr/>
        </p:nvSpPr>
        <p:spPr>
          <a:xfrm>
            <a:off x="5707143" y="5410495"/>
            <a:ext cx="1381523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 smtClean="0"/>
              <a:t>Pagos brutos </a:t>
            </a:r>
          </a:p>
        </p:txBody>
      </p:sp>
      <p:sp>
        <p:nvSpPr>
          <p:cNvPr id="344" name="343 CuadroTexto"/>
          <p:cNvSpPr txBox="1"/>
          <p:nvPr/>
        </p:nvSpPr>
        <p:spPr>
          <a:xfrm>
            <a:off x="5707143" y="5010132"/>
            <a:ext cx="1381523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 smtClean="0"/>
              <a:t>Cobros brutos </a:t>
            </a:r>
          </a:p>
        </p:txBody>
      </p:sp>
      <p:sp>
        <p:nvSpPr>
          <p:cNvPr id="345" name="344 CuadroTexto"/>
          <p:cNvSpPr txBox="1"/>
          <p:nvPr/>
        </p:nvSpPr>
        <p:spPr>
          <a:xfrm>
            <a:off x="5402791" y="4564578"/>
            <a:ext cx="907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Se informan </a:t>
            </a:r>
            <a:endParaRPr lang="es-CO" sz="1100" dirty="0"/>
          </a:p>
        </p:txBody>
      </p:sp>
      <p:cxnSp>
        <p:nvCxnSpPr>
          <p:cNvPr id="349" name="348 Conector recto"/>
          <p:cNvCxnSpPr/>
          <p:nvPr/>
        </p:nvCxnSpPr>
        <p:spPr>
          <a:xfrm>
            <a:off x="5803735" y="4826188"/>
            <a:ext cx="0" cy="14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353 Conector recto"/>
          <p:cNvCxnSpPr/>
          <p:nvPr/>
        </p:nvCxnSpPr>
        <p:spPr>
          <a:xfrm flipH="1">
            <a:off x="5594824" y="5140937"/>
            <a:ext cx="125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356 Conector recto"/>
          <p:cNvCxnSpPr/>
          <p:nvPr/>
        </p:nvCxnSpPr>
        <p:spPr>
          <a:xfrm flipH="1">
            <a:off x="5594824" y="5538737"/>
            <a:ext cx="125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360 Conector recto"/>
          <p:cNvCxnSpPr/>
          <p:nvPr/>
        </p:nvCxnSpPr>
        <p:spPr>
          <a:xfrm>
            <a:off x="5594824" y="5898344"/>
            <a:ext cx="7154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366 CuadroTexto"/>
          <p:cNvSpPr txBox="1"/>
          <p:nvPr/>
        </p:nvSpPr>
        <p:spPr>
          <a:xfrm>
            <a:off x="5856554" y="6047772"/>
            <a:ext cx="907524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De forma separada</a:t>
            </a:r>
            <a:endParaRPr lang="es-CO" sz="1100" dirty="0"/>
          </a:p>
        </p:txBody>
      </p:sp>
      <p:cxnSp>
        <p:nvCxnSpPr>
          <p:cNvPr id="368" name="367 Conector recto"/>
          <p:cNvCxnSpPr>
            <a:endCxn id="367" idx="0"/>
          </p:cNvCxnSpPr>
          <p:nvPr/>
        </p:nvCxnSpPr>
        <p:spPr>
          <a:xfrm>
            <a:off x="6310315" y="5901076"/>
            <a:ext cx="1" cy="146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Conector recto"/>
          <p:cNvCxnSpPr/>
          <p:nvPr/>
        </p:nvCxnSpPr>
        <p:spPr>
          <a:xfrm>
            <a:off x="6300192" y="2996952"/>
            <a:ext cx="18495" cy="719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"/>
          <p:cNvCxnSpPr/>
          <p:nvPr/>
        </p:nvCxnSpPr>
        <p:spPr>
          <a:xfrm flipH="1">
            <a:off x="6300192" y="2996952"/>
            <a:ext cx="423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angular"/>
          <p:cNvCxnSpPr>
            <a:stCxn id="62" idx="2"/>
          </p:cNvCxnSpPr>
          <p:nvPr/>
        </p:nvCxnSpPr>
        <p:spPr>
          <a:xfrm rot="16200000" flipH="1">
            <a:off x="6036897" y="4635594"/>
            <a:ext cx="704294" cy="342269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714612" y="428605"/>
            <a:ext cx="4000528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 smtClean="0"/>
              <a:t>NIC 40 . INVERSIONES INMOBILIARIAS</a:t>
            </a:r>
            <a:endParaRPr lang="es-CO" sz="1100" b="1" dirty="0"/>
          </a:p>
        </p:txBody>
      </p:sp>
      <p:cxnSp>
        <p:nvCxnSpPr>
          <p:cNvPr id="5" name="4 Conector recto"/>
          <p:cNvCxnSpPr>
            <a:stCxn id="3" idx="2"/>
          </p:cNvCxnSpPr>
          <p:nvPr/>
        </p:nvCxnSpPr>
        <p:spPr>
          <a:xfrm flipH="1">
            <a:off x="4714082" y="690215"/>
            <a:ext cx="794" cy="239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785918" y="928670"/>
            <a:ext cx="578647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 smtClean="0"/>
              <a:t>OBJETIVO:</a:t>
            </a:r>
            <a:r>
              <a:rPr lang="es-CO" sz="1100" dirty="0"/>
              <a:t>El objetivo de esta Norma es prescribir el tratamiento contable de las inversiones inmobiliarias y las exigencias de revelación de información correspondientes. </a:t>
            </a:r>
            <a:endParaRPr lang="es-CO" sz="1100" b="1" dirty="0"/>
          </a:p>
        </p:txBody>
      </p:sp>
      <p:cxnSp>
        <p:nvCxnSpPr>
          <p:cNvPr id="7" name="6 Conector recto"/>
          <p:cNvCxnSpPr/>
          <p:nvPr/>
        </p:nvCxnSpPr>
        <p:spPr>
          <a:xfrm rot="5400000">
            <a:off x="4604137" y="1468037"/>
            <a:ext cx="223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527029" y="1477163"/>
            <a:ext cx="2304256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Propiedad de inversiones</a:t>
            </a:r>
            <a:endParaRPr lang="es-CO" sz="1100" b="1" dirty="0"/>
          </a:p>
        </p:txBody>
      </p:sp>
      <p:cxnSp>
        <p:nvCxnSpPr>
          <p:cNvPr id="10" name="9 Conector angular"/>
          <p:cNvCxnSpPr>
            <a:stCxn id="15" idx="2"/>
          </p:cNvCxnSpPr>
          <p:nvPr/>
        </p:nvCxnSpPr>
        <p:spPr>
          <a:xfrm rot="5400000">
            <a:off x="2549755" y="555354"/>
            <a:ext cx="234679" cy="40241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angular"/>
          <p:cNvCxnSpPr/>
          <p:nvPr/>
        </p:nvCxnSpPr>
        <p:spPr>
          <a:xfrm>
            <a:off x="4679157" y="2450079"/>
            <a:ext cx="2977470" cy="234678"/>
          </a:xfrm>
          <a:prstGeom prst="bentConnector3">
            <a:avLst>
              <a:gd name="adj1" fmla="val 5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stCxn id="8" idx="2"/>
          </p:cNvCxnSpPr>
          <p:nvPr/>
        </p:nvCxnSpPr>
        <p:spPr>
          <a:xfrm>
            <a:off x="4679157" y="1738773"/>
            <a:ext cx="0" cy="106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2753370" y="1849914"/>
            <a:ext cx="3851573" cy="6001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/>
              <a:t>son propiedades </a:t>
            </a:r>
            <a:r>
              <a:rPr lang="es-CO" sz="1100" dirty="0" smtClean="0"/>
              <a:t>que </a:t>
            </a:r>
            <a:r>
              <a:rPr lang="es-CO" sz="1100" dirty="0"/>
              <a:t>se tienen </a:t>
            </a:r>
            <a:r>
              <a:rPr lang="es-CO" sz="1100" dirty="0" smtClean="0"/>
              <a:t>(que </a:t>
            </a:r>
            <a:r>
              <a:rPr lang="es-CO" sz="1100" dirty="0"/>
              <a:t>haya acordado un </a:t>
            </a:r>
            <a:r>
              <a:rPr lang="es-CO" sz="1100" dirty="0" smtClean="0"/>
              <a:t>arrendamiento financiero</a:t>
            </a:r>
            <a:r>
              <a:rPr lang="es-CO" sz="1100" dirty="0"/>
              <a:t>) para obtener rentas, plusvalías o </a:t>
            </a:r>
            <a:r>
              <a:rPr lang="es-CO" sz="1100" dirty="0" smtClean="0"/>
              <a:t>ambas</a:t>
            </a:r>
            <a:endParaRPr lang="es-CO" sz="1100" dirty="0"/>
          </a:p>
        </p:txBody>
      </p:sp>
      <p:cxnSp>
        <p:nvCxnSpPr>
          <p:cNvPr id="17" name="16 Conector recto"/>
          <p:cNvCxnSpPr>
            <a:stCxn id="18" idx="0"/>
            <a:endCxn id="18" idx="0"/>
          </p:cNvCxnSpPr>
          <p:nvPr/>
        </p:nvCxnSpPr>
        <p:spPr>
          <a:xfrm>
            <a:off x="655030" y="27732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258986" y="2773285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para</a:t>
            </a:r>
            <a:endParaRPr lang="es-CO" sz="1100" b="1" dirty="0"/>
          </a:p>
        </p:txBody>
      </p:sp>
      <p:cxnSp>
        <p:nvCxnSpPr>
          <p:cNvPr id="20" name="19 Conector recto"/>
          <p:cNvCxnSpPr/>
          <p:nvPr/>
        </p:nvCxnSpPr>
        <p:spPr>
          <a:xfrm>
            <a:off x="719572" y="3042538"/>
            <a:ext cx="0" cy="98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23528" y="3284984"/>
            <a:ext cx="1455092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Uso en la producción o fines administrativos.</a:t>
            </a:r>
            <a:endParaRPr lang="es-CO" sz="105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23528" y="3821966"/>
            <a:ext cx="1455092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/>
              <a:t>su venta en el curso ordinario de las operaciones.</a:t>
            </a:r>
          </a:p>
        </p:txBody>
      </p:sp>
      <p:cxnSp>
        <p:nvCxnSpPr>
          <p:cNvPr id="24" name="23 Conector angular"/>
          <p:cNvCxnSpPr>
            <a:endCxn id="21" idx="1"/>
          </p:cNvCxnSpPr>
          <p:nvPr/>
        </p:nvCxnSpPr>
        <p:spPr>
          <a:xfrm rot="5400000">
            <a:off x="296453" y="3069613"/>
            <a:ext cx="450195" cy="396044"/>
          </a:xfrm>
          <a:prstGeom prst="bentConnector4">
            <a:avLst>
              <a:gd name="adj1" fmla="val 26927"/>
              <a:gd name="adj2" fmla="val 1577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angular"/>
          <p:cNvCxnSpPr>
            <a:endCxn id="22" idx="1"/>
          </p:cNvCxnSpPr>
          <p:nvPr/>
        </p:nvCxnSpPr>
        <p:spPr>
          <a:xfrm rot="5400000">
            <a:off x="-12434" y="3378500"/>
            <a:ext cx="1067969" cy="396044"/>
          </a:xfrm>
          <a:prstGeom prst="bentConnector4">
            <a:avLst>
              <a:gd name="adj1" fmla="val 10329"/>
              <a:gd name="adj2" fmla="val 1577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2263639" y="2780927"/>
            <a:ext cx="1141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Se reconocerán como activos</a:t>
            </a:r>
            <a:endParaRPr lang="es-CO" sz="1100" b="1" dirty="0"/>
          </a:p>
        </p:txBody>
      </p:sp>
      <p:cxnSp>
        <p:nvCxnSpPr>
          <p:cNvPr id="35" name="34 Conector recto"/>
          <p:cNvCxnSpPr>
            <a:endCxn id="33" idx="0"/>
          </p:cNvCxnSpPr>
          <p:nvPr/>
        </p:nvCxnSpPr>
        <p:spPr>
          <a:xfrm>
            <a:off x="2834289" y="2684757"/>
            <a:ext cx="1" cy="96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2036788" y="3437384"/>
            <a:ext cx="1455092" cy="12234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/>
              <a:t>sea probable que los beneficios económicos futuros que estén asociados con tales propiedades de </a:t>
            </a:r>
            <a:r>
              <a:rPr lang="es-CO" sz="1050" dirty="0" smtClean="0"/>
              <a:t>inversión fluyan </a:t>
            </a:r>
            <a:r>
              <a:rPr lang="es-CO" sz="1050" dirty="0"/>
              <a:t>hacia la entidad</a:t>
            </a:r>
            <a:r>
              <a:rPr lang="es-CO" sz="1050" dirty="0" smtClean="0"/>
              <a:t>;</a:t>
            </a:r>
            <a:endParaRPr lang="es-CO" sz="105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2036788" y="5013176"/>
            <a:ext cx="1455092" cy="900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/>
              <a:t>el costo de las propiedades de inversión pueda ser medido de forma fiable.</a:t>
            </a:r>
          </a:p>
        </p:txBody>
      </p:sp>
      <p:cxnSp>
        <p:nvCxnSpPr>
          <p:cNvPr id="41" name="40 Conector angular"/>
          <p:cNvCxnSpPr>
            <a:stCxn id="33" idx="2"/>
            <a:endCxn id="40" idx="1"/>
          </p:cNvCxnSpPr>
          <p:nvPr/>
        </p:nvCxnSpPr>
        <p:spPr>
          <a:xfrm rot="5400000">
            <a:off x="1309797" y="3938805"/>
            <a:ext cx="2251485" cy="797502"/>
          </a:xfrm>
          <a:prstGeom prst="bentConnector4">
            <a:avLst>
              <a:gd name="adj1" fmla="val 3903"/>
              <a:gd name="adj2" fmla="val 1222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angular"/>
          <p:cNvCxnSpPr>
            <a:endCxn id="39" idx="1"/>
          </p:cNvCxnSpPr>
          <p:nvPr/>
        </p:nvCxnSpPr>
        <p:spPr>
          <a:xfrm rot="5400000">
            <a:off x="1994243" y="3209042"/>
            <a:ext cx="882594" cy="797503"/>
          </a:xfrm>
          <a:prstGeom prst="bentConnector4">
            <a:avLst>
              <a:gd name="adj1" fmla="val 15346"/>
              <a:gd name="adj2" fmla="val 1222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stCxn id="18" idx="0"/>
            <a:endCxn id="18" idx="0"/>
          </p:cNvCxnSpPr>
          <p:nvPr/>
        </p:nvCxnSpPr>
        <p:spPr>
          <a:xfrm>
            <a:off x="655030" y="27732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>
            <a:stCxn id="18" idx="0"/>
            <a:endCxn id="18" idx="0"/>
          </p:cNvCxnSpPr>
          <p:nvPr/>
        </p:nvCxnSpPr>
        <p:spPr>
          <a:xfrm>
            <a:off x="655030" y="27732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>
            <a:endCxn id="18" idx="0"/>
          </p:cNvCxnSpPr>
          <p:nvPr/>
        </p:nvCxnSpPr>
        <p:spPr>
          <a:xfrm>
            <a:off x="655030" y="2684757"/>
            <a:ext cx="0" cy="88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4211960" y="2830143"/>
            <a:ext cx="11413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Se medirán</a:t>
            </a:r>
            <a:endParaRPr lang="es-CO" sz="1100" b="1" dirty="0"/>
          </a:p>
        </p:txBody>
      </p:sp>
      <p:cxnSp>
        <p:nvCxnSpPr>
          <p:cNvPr id="85" name="84 Conector recto"/>
          <p:cNvCxnSpPr>
            <a:endCxn id="83" idx="0"/>
          </p:cNvCxnSpPr>
          <p:nvPr/>
        </p:nvCxnSpPr>
        <p:spPr>
          <a:xfrm>
            <a:off x="4782610" y="2717045"/>
            <a:ext cx="1" cy="113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>
            <a:stCxn id="83" idx="2"/>
          </p:cNvCxnSpPr>
          <p:nvPr/>
        </p:nvCxnSpPr>
        <p:spPr>
          <a:xfrm flipH="1">
            <a:off x="4782610" y="3091753"/>
            <a:ext cx="1" cy="152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3610964" y="3257324"/>
            <a:ext cx="2343293" cy="25160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/>
              <a:t>Las propiedades de inversión se medirán inicialmente al costo. </a:t>
            </a:r>
            <a:r>
              <a:rPr lang="es-CO" sz="1050" dirty="0" smtClean="0"/>
              <a:t>Los </a:t>
            </a:r>
            <a:r>
              <a:rPr lang="es-CO" sz="1050" dirty="0"/>
              <a:t>costos asociados a la transacción </a:t>
            </a:r>
            <a:r>
              <a:rPr lang="es-CO" sz="1050" dirty="0" smtClean="0"/>
              <a:t>se incluirán </a:t>
            </a:r>
            <a:r>
              <a:rPr lang="es-CO" sz="1050" dirty="0"/>
              <a:t>en la medición </a:t>
            </a:r>
            <a:r>
              <a:rPr lang="es-CO" sz="1050" dirty="0" smtClean="0"/>
              <a:t>inicial. El </a:t>
            </a:r>
            <a:r>
              <a:rPr lang="es-CO" sz="1050" dirty="0"/>
              <a:t>costo inicial del derecho sobre una propiedad mantenida en régimen de arrendamiento financiero </a:t>
            </a:r>
            <a:r>
              <a:rPr lang="es-CO" sz="1050" dirty="0" smtClean="0"/>
              <a:t>y clasificado </a:t>
            </a:r>
            <a:r>
              <a:rPr lang="es-CO" sz="1050" dirty="0"/>
              <a:t>como propiedad de inversión, será el establecido para los arrendamientos </a:t>
            </a:r>
            <a:r>
              <a:rPr lang="es-CO" sz="1050" dirty="0" smtClean="0"/>
              <a:t>financieros, </a:t>
            </a:r>
            <a:r>
              <a:rPr lang="es-CO" sz="1050" dirty="0"/>
              <a:t>el activo se reconocerá por el menor importe entre el valor razonable de la </a:t>
            </a:r>
            <a:r>
              <a:rPr lang="es-CO" sz="1050" dirty="0" smtClean="0"/>
              <a:t>propiedad y </a:t>
            </a:r>
            <a:r>
              <a:rPr lang="es-CO" sz="1050" dirty="0"/>
              <a:t>el valor presente de los pagos mínimos por arrendamiento</a:t>
            </a:r>
            <a:r>
              <a:rPr lang="es-CO" sz="1050" dirty="0" smtClean="0"/>
              <a:t>., </a:t>
            </a:r>
            <a:r>
              <a:rPr lang="es-CO" sz="1050" dirty="0"/>
              <a:t>se </a:t>
            </a:r>
            <a:r>
              <a:rPr lang="es-CO" sz="1050" dirty="0" smtClean="0"/>
              <a:t>reconocerá como </a:t>
            </a:r>
            <a:r>
              <a:rPr lang="es-CO" sz="1050" dirty="0"/>
              <a:t>pasivo, un importe equivalente.</a:t>
            </a:r>
          </a:p>
        </p:txBody>
      </p:sp>
      <p:sp>
        <p:nvSpPr>
          <p:cNvPr id="93" name="92 CuadroTexto"/>
          <p:cNvSpPr txBox="1"/>
          <p:nvPr/>
        </p:nvSpPr>
        <p:spPr>
          <a:xfrm>
            <a:off x="6817546" y="2809056"/>
            <a:ext cx="15716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La norma permite</a:t>
            </a:r>
            <a:endParaRPr lang="es-CO" sz="1100" b="1" dirty="0"/>
          </a:p>
        </p:txBody>
      </p:sp>
      <p:cxnSp>
        <p:nvCxnSpPr>
          <p:cNvPr id="95" name="94 Conector recto"/>
          <p:cNvCxnSpPr>
            <a:endCxn id="93" idx="0"/>
          </p:cNvCxnSpPr>
          <p:nvPr/>
        </p:nvCxnSpPr>
        <p:spPr>
          <a:xfrm>
            <a:off x="7603347" y="2702142"/>
            <a:ext cx="1" cy="106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CuadroTexto"/>
          <p:cNvSpPr txBox="1"/>
          <p:nvPr/>
        </p:nvSpPr>
        <p:spPr>
          <a:xfrm>
            <a:off x="7188575" y="3091753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entre</a:t>
            </a:r>
            <a:endParaRPr lang="es-CO" sz="1100" b="1" dirty="0"/>
          </a:p>
        </p:txBody>
      </p:sp>
      <p:sp>
        <p:nvSpPr>
          <p:cNvPr id="106" name="105 CuadroTexto"/>
          <p:cNvSpPr txBox="1"/>
          <p:nvPr/>
        </p:nvSpPr>
        <p:spPr>
          <a:xfrm>
            <a:off x="6130599" y="3585337"/>
            <a:ext cx="1472749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/>
              <a:t>El modelo del valor razonable, según el cual se mide la propiedad de inversión, después de la medición</a:t>
            </a:r>
          </a:p>
          <a:p>
            <a:pPr algn="just"/>
            <a:r>
              <a:rPr lang="es-CO" sz="1100" dirty="0"/>
              <a:t>inicial, por su valor razonable, reconociendo los cambios del valor razonable en el resultado del </a:t>
            </a:r>
            <a:r>
              <a:rPr lang="es-CO" sz="1100" dirty="0" smtClean="0"/>
              <a:t>periodo.</a:t>
            </a:r>
            <a:endParaRPr lang="es-CO" sz="1100" dirty="0"/>
          </a:p>
        </p:txBody>
      </p:sp>
      <p:sp>
        <p:nvSpPr>
          <p:cNvPr id="107" name="106 CuadroTexto"/>
          <p:cNvSpPr txBox="1"/>
          <p:nvPr/>
        </p:nvSpPr>
        <p:spPr>
          <a:xfrm>
            <a:off x="7709189" y="3571644"/>
            <a:ext cx="1299032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/>
              <a:t>El modelo del </a:t>
            </a:r>
            <a:r>
              <a:rPr lang="es-CO" sz="1100" dirty="0" smtClean="0"/>
              <a:t>costo. Requiere </a:t>
            </a:r>
            <a:r>
              <a:rPr lang="es-CO" sz="1100" dirty="0"/>
              <a:t>que </a:t>
            </a:r>
            <a:r>
              <a:rPr lang="es-CO" sz="1100" dirty="0" smtClean="0"/>
              <a:t>la propiedad </a:t>
            </a:r>
            <a:r>
              <a:rPr lang="es-CO" sz="1100" dirty="0"/>
              <a:t>de inversión sea medida al costo depreciado </a:t>
            </a:r>
            <a:r>
              <a:rPr lang="es-CO" sz="1100" dirty="0" smtClean="0"/>
              <a:t>(menos </a:t>
            </a:r>
            <a:r>
              <a:rPr lang="es-CO" sz="1100" dirty="0"/>
              <a:t>cualquier pérdida por deterioro acumulada).</a:t>
            </a:r>
          </a:p>
          <a:p>
            <a:pPr algn="just"/>
            <a:r>
              <a:rPr lang="es-CO" sz="1100" dirty="0"/>
              <a:t>La entidad que elige el modelo del </a:t>
            </a:r>
            <a:r>
              <a:rPr lang="es-CO" sz="1100" dirty="0" smtClean="0"/>
              <a:t>costo.</a:t>
            </a:r>
            <a:endParaRPr lang="es-CO" sz="1100" dirty="0"/>
          </a:p>
        </p:txBody>
      </p:sp>
      <p:cxnSp>
        <p:nvCxnSpPr>
          <p:cNvPr id="116" name="115 Conector angular"/>
          <p:cNvCxnSpPr>
            <a:stCxn id="99" idx="2"/>
            <a:endCxn id="106" idx="0"/>
          </p:cNvCxnSpPr>
          <p:nvPr/>
        </p:nvCxnSpPr>
        <p:spPr>
          <a:xfrm rot="5400000">
            <a:off x="7145814" y="3074524"/>
            <a:ext cx="231974" cy="78965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angular"/>
          <p:cNvCxnSpPr>
            <a:stCxn id="99" idx="2"/>
            <a:endCxn id="107" idx="0"/>
          </p:cNvCxnSpPr>
          <p:nvPr/>
        </p:nvCxnSpPr>
        <p:spPr>
          <a:xfrm rot="16200000" flipH="1">
            <a:off x="7898526" y="3111464"/>
            <a:ext cx="218281" cy="70207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59900" y="474226"/>
            <a:ext cx="4752528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NIC 1. PRESENTACION DE LOS ESTADOS FINANCIEROS </a:t>
            </a:r>
            <a:endParaRPr lang="es-CO" sz="1100" b="1" dirty="0"/>
          </a:p>
        </p:txBody>
      </p:sp>
      <p:cxnSp>
        <p:nvCxnSpPr>
          <p:cNvPr id="4" name="3 Conector recto"/>
          <p:cNvCxnSpPr>
            <a:stCxn id="2" idx="2"/>
          </p:cNvCxnSpPr>
          <p:nvPr/>
        </p:nvCxnSpPr>
        <p:spPr>
          <a:xfrm>
            <a:off x="4436164" y="735836"/>
            <a:ext cx="0" cy="18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929544" y="1560627"/>
            <a:ext cx="936104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FINALIDAD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1327377" y="1348835"/>
            <a:ext cx="0" cy="189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48854" y="1094919"/>
            <a:ext cx="16561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Tienen como </a:t>
            </a:r>
            <a:endParaRPr lang="es-CO" sz="1050" dirty="0"/>
          </a:p>
        </p:txBody>
      </p:sp>
      <p:cxnSp>
        <p:nvCxnSpPr>
          <p:cNvPr id="24" name="23 Conector recto"/>
          <p:cNvCxnSpPr/>
          <p:nvPr/>
        </p:nvCxnSpPr>
        <p:spPr>
          <a:xfrm flipV="1">
            <a:off x="1366646" y="1822237"/>
            <a:ext cx="0" cy="25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18781" y="2093844"/>
            <a:ext cx="1800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Brindar información a</a:t>
            </a:r>
          </a:p>
          <a:p>
            <a:pPr algn="ctr"/>
            <a:r>
              <a:rPr lang="es-CO" sz="1200" dirty="0" smtClean="0"/>
              <a:t>Usuarios de la compañía</a:t>
            </a:r>
            <a:endParaRPr lang="es-CO" sz="1200" dirty="0"/>
          </a:p>
        </p:txBody>
      </p:sp>
      <p:cxnSp>
        <p:nvCxnSpPr>
          <p:cNvPr id="38" name="37 Conector recto"/>
          <p:cNvCxnSpPr/>
          <p:nvPr/>
        </p:nvCxnSpPr>
        <p:spPr>
          <a:xfrm flipV="1">
            <a:off x="1358250" y="925125"/>
            <a:ext cx="5590353" cy="16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stCxn id="10" idx="0"/>
          </p:cNvCxnSpPr>
          <p:nvPr/>
        </p:nvCxnSpPr>
        <p:spPr>
          <a:xfrm flipH="1" flipV="1">
            <a:off x="1368178" y="941981"/>
            <a:ext cx="8768" cy="15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 flipV="1">
            <a:off x="1358250" y="2555509"/>
            <a:ext cx="0" cy="111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1369710" y="3339336"/>
            <a:ext cx="1330082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Toma de decisiones </a:t>
            </a:r>
            <a:endParaRPr lang="es-CO" sz="1050" dirty="0"/>
          </a:p>
        </p:txBody>
      </p:sp>
      <p:sp>
        <p:nvSpPr>
          <p:cNvPr id="105" name="104 CuadroTexto"/>
          <p:cNvSpPr txBox="1"/>
          <p:nvPr/>
        </p:nvSpPr>
        <p:spPr>
          <a:xfrm>
            <a:off x="1024608" y="2634461"/>
            <a:ext cx="6840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   para</a:t>
            </a:r>
            <a:endParaRPr lang="es-CO" sz="1050" dirty="0"/>
          </a:p>
        </p:txBody>
      </p:sp>
      <p:cxnSp>
        <p:nvCxnSpPr>
          <p:cNvPr id="106" name="105 Conector recto"/>
          <p:cNvCxnSpPr/>
          <p:nvPr/>
        </p:nvCxnSpPr>
        <p:spPr>
          <a:xfrm flipH="1" flipV="1">
            <a:off x="1366646" y="2865294"/>
            <a:ext cx="3064" cy="172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recto"/>
          <p:cNvCxnSpPr/>
          <p:nvPr/>
        </p:nvCxnSpPr>
        <p:spPr>
          <a:xfrm>
            <a:off x="580306" y="3037504"/>
            <a:ext cx="14544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CuadroTexto"/>
          <p:cNvSpPr txBox="1"/>
          <p:nvPr/>
        </p:nvSpPr>
        <p:spPr>
          <a:xfrm>
            <a:off x="81986" y="3348484"/>
            <a:ext cx="99664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conocer</a:t>
            </a:r>
            <a:endParaRPr lang="es-CO" sz="1200" dirty="0"/>
          </a:p>
        </p:txBody>
      </p:sp>
      <p:cxnSp>
        <p:nvCxnSpPr>
          <p:cNvPr id="118" name="117 Conector recto"/>
          <p:cNvCxnSpPr>
            <a:stCxn id="113" idx="0"/>
          </p:cNvCxnSpPr>
          <p:nvPr/>
        </p:nvCxnSpPr>
        <p:spPr>
          <a:xfrm flipV="1">
            <a:off x="580306" y="3037504"/>
            <a:ext cx="0" cy="310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"/>
          <p:cNvCxnSpPr>
            <a:stCxn id="56" idx="0"/>
          </p:cNvCxnSpPr>
          <p:nvPr/>
        </p:nvCxnSpPr>
        <p:spPr>
          <a:xfrm flipV="1">
            <a:off x="2034751" y="3037504"/>
            <a:ext cx="0" cy="301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>
            <a:endCxn id="113" idx="2"/>
          </p:cNvCxnSpPr>
          <p:nvPr/>
        </p:nvCxnSpPr>
        <p:spPr>
          <a:xfrm flipV="1">
            <a:off x="580306" y="3625483"/>
            <a:ext cx="0" cy="198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132 CuadroTexto"/>
          <p:cNvSpPr txBox="1"/>
          <p:nvPr/>
        </p:nvSpPr>
        <p:spPr>
          <a:xfrm>
            <a:off x="187688" y="4039810"/>
            <a:ext cx="999936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100" dirty="0" smtClean="0"/>
              <a:t>Rendimientos financieros</a:t>
            </a:r>
            <a:r>
              <a:rPr lang="es-CO" sz="1100" dirty="0"/>
              <a:t>.</a:t>
            </a:r>
            <a:endParaRPr lang="es-CO" sz="1100" dirty="0" smtClean="0"/>
          </a:p>
        </p:txBody>
      </p:sp>
      <p:cxnSp>
        <p:nvCxnSpPr>
          <p:cNvPr id="147" name="146 Conector recto"/>
          <p:cNvCxnSpPr>
            <a:endCxn id="56" idx="2"/>
          </p:cNvCxnSpPr>
          <p:nvPr/>
        </p:nvCxnSpPr>
        <p:spPr>
          <a:xfrm flipV="1">
            <a:off x="2034751" y="3593252"/>
            <a:ext cx="0" cy="231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1657971" y="3970171"/>
            <a:ext cx="920641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100" dirty="0" smtClean="0"/>
              <a:t>Económicas</a:t>
            </a:r>
          </a:p>
        </p:txBody>
      </p:sp>
      <p:sp>
        <p:nvSpPr>
          <p:cNvPr id="151" name="150 CuadroTexto"/>
          <p:cNvSpPr txBox="1"/>
          <p:nvPr/>
        </p:nvSpPr>
        <p:spPr>
          <a:xfrm>
            <a:off x="2733080" y="1087615"/>
            <a:ext cx="16561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Contribuye</a:t>
            </a:r>
            <a:endParaRPr lang="es-CO" sz="1050" dirty="0"/>
          </a:p>
        </p:txBody>
      </p:sp>
      <p:cxnSp>
        <p:nvCxnSpPr>
          <p:cNvPr id="152" name="151 Conector recto"/>
          <p:cNvCxnSpPr>
            <a:stCxn id="151" idx="0"/>
          </p:cNvCxnSpPr>
          <p:nvPr/>
        </p:nvCxnSpPr>
        <p:spPr>
          <a:xfrm flipV="1">
            <a:off x="3561172" y="941981"/>
            <a:ext cx="0" cy="145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Conector recto"/>
          <p:cNvCxnSpPr>
            <a:stCxn id="151" idx="2"/>
          </p:cNvCxnSpPr>
          <p:nvPr/>
        </p:nvCxnSpPr>
        <p:spPr>
          <a:xfrm>
            <a:off x="3561172" y="1341531"/>
            <a:ext cx="0" cy="196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160 CuadroTexto"/>
          <p:cNvSpPr txBox="1"/>
          <p:nvPr/>
        </p:nvSpPr>
        <p:spPr>
          <a:xfrm>
            <a:off x="2967106" y="1475988"/>
            <a:ext cx="1188132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ANALISIS FINANCIERO</a:t>
            </a:r>
          </a:p>
        </p:txBody>
      </p:sp>
      <p:cxnSp>
        <p:nvCxnSpPr>
          <p:cNvPr id="162" name="161 Conector recto"/>
          <p:cNvCxnSpPr>
            <a:endCxn id="161" idx="2"/>
          </p:cNvCxnSpPr>
          <p:nvPr/>
        </p:nvCxnSpPr>
        <p:spPr>
          <a:xfrm flipV="1">
            <a:off x="3561172" y="1906875"/>
            <a:ext cx="0" cy="186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164 CuadroTexto"/>
          <p:cNvSpPr txBox="1"/>
          <p:nvPr/>
        </p:nvSpPr>
        <p:spPr>
          <a:xfrm>
            <a:off x="2699792" y="2104888"/>
            <a:ext cx="180020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Mitiga  incertidumbre</a:t>
            </a:r>
            <a:endParaRPr lang="es-CO" sz="1200" dirty="0"/>
          </a:p>
        </p:txBody>
      </p:sp>
      <p:cxnSp>
        <p:nvCxnSpPr>
          <p:cNvPr id="166" name="165 Conector recto"/>
          <p:cNvCxnSpPr>
            <a:stCxn id="169" idx="0"/>
            <a:endCxn id="165" idx="2"/>
          </p:cNvCxnSpPr>
          <p:nvPr/>
        </p:nvCxnSpPr>
        <p:spPr>
          <a:xfrm flipV="1">
            <a:off x="3599892" y="2381887"/>
            <a:ext cx="0" cy="229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168 CuadroTexto"/>
          <p:cNvSpPr txBox="1"/>
          <p:nvPr/>
        </p:nvSpPr>
        <p:spPr>
          <a:xfrm>
            <a:off x="3131840" y="2611377"/>
            <a:ext cx="936104" cy="253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 al  evaluar</a:t>
            </a:r>
            <a:endParaRPr lang="es-CO" sz="1050" dirty="0"/>
          </a:p>
        </p:txBody>
      </p:sp>
      <p:cxnSp>
        <p:nvCxnSpPr>
          <p:cNvPr id="171" name="170 Conector recto"/>
          <p:cNvCxnSpPr/>
          <p:nvPr/>
        </p:nvCxnSpPr>
        <p:spPr>
          <a:xfrm flipV="1">
            <a:off x="3630464" y="2851028"/>
            <a:ext cx="0" cy="200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179 CuadroTexto"/>
          <p:cNvSpPr txBox="1"/>
          <p:nvPr/>
        </p:nvSpPr>
        <p:spPr>
          <a:xfrm>
            <a:off x="3058799" y="3094568"/>
            <a:ext cx="1535715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Fuentes de financiación</a:t>
            </a:r>
          </a:p>
        </p:txBody>
      </p:sp>
      <p:cxnSp>
        <p:nvCxnSpPr>
          <p:cNvPr id="202" name="201 Conector recto"/>
          <p:cNvCxnSpPr/>
          <p:nvPr/>
        </p:nvCxnSpPr>
        <p:spPr>
          <a:xfrm flipV="1">
            <a:off x="6948603" y="925124"/>
            <a:ext cx="0" cy="162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205 CuadroTexto"/>
          <p:cNvSpPr txBox="1"/>
          <p:nvPr/>
        </p:nvSpPr>
        <p:spPr>
          <a:xfrm>
            <a:off x="6068470" y="1078798"/>
            <a:ext cx="16561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Existen</a:t>
            </a:r>
            <a:endParaRPr lang="es-CO" sz="1050" dirty="0"/>
          </a:p>
        </p:txBody>
      </p:sp>
      <p:cxnSp>
        <p:nvCxnSpPr>
          <p:cNvPr id="207" name="206 Conector recto"/>
          <p:cNvCxnSpPr>
            <a:stCxn id="206" idx="2"/>
          </p:cNvCxnSpPr>
          <p:nvPr/>
        </p:nvCxnSpPr>
        <p:spPr>
          <a:xfrm>
            <a:off x="6896562" y="1332714"/>
            <a:ext cx="0" cy="161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209 CuadroTexto"/>
          <p:cNvSpPr txBox="1"/>
          <p:nvPr/>
        </p:nvSpPr>
        <p:spPr>
          <a:xfrm>
            <a:off x="6302496" y="1458900"/>
            <a:ext cx="1188132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4 ESTADOS FINANCIEROS </a:t>
            </a:r>
          </a:p>
        </p:txBody>
      </p:sp>
      <p:cxnSp>
        <p:nvCxnSpPr>
          <p:cNvPr id="213" name="212 Conector recto"/>
          <p:cNvCxnSpPr>
            <a:endCxn id="210" idx="2"/>
          </p:cNvCxnSpPr>
          <p:nvPr/>
        </p:nvCxnSpPr>
        <p:spPr>
          <a:xfrm flipV="1">
            <a:off x="6896562" y="1889787"/>
            <a:ext cx="0" cy="417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216 CuadroTexto"/>
          <p:cNvSpPr txBox="1"/>
          <p:nvPr/>
        </p:nvSpPr>
        <p:spPr>
          <a:xfrm>
            <a:off x="4894869" y="2611378"/>
            <a:ext cx="180020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 smtClean="0"/>
              <a:t>Balance general</a:t>
            </a:r>
            <a:endParaRPr lang="es-CO" sz="1200" dirty="0"/>
          </a:p>
        </p:txBody>
      </p:sp>
      <p:cxnSp>
        <p:nvCxnSpPr>
          <p:cNvPr id="218" name="217 Conector recto"/>
          <p:cNvCxnSpPr/>
          <p:nvPr/>
        </p:nvCxnSpPr>
        <p:spPr>
          <a:xfrm flipH="1">
            <a:off x="4720134" y="2307589"/>
            <a:ext cx="2176428" cy="1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221 Conector recto"/>
          <p:cNvCxnSpPr/>
          <p:nvPr/>
        </p:nvCxnSpPr>
        <p:spPr>
          <a:xfrm flipH="1" flipV="1">
            <a:off x="4720131" y="2324676"/>
            <a:ext cx="12389" cy="1947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225 CuadroTexto"/>
          <p:cNvSpPr txBox="1"/>
          <p:nvPr/>
        </p:nvSpPr>
        <p:spPr>
          <a:xfrm>
            <a:off x="4882480" y="3176778"/>
            <a:ext cx="180020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 smtClean="0"/>
              <a:t>Estado de resultado</a:t>
            </a:r>
            <a:endParaRPr lang="es-CO" sz="1200" dirty="0"/>
          </a:p>
        </p:txBody>
      </p:sp>
      <p:sp>
        <p:nvSpPr>
          <p:cNvPr id="227" name="226 CuadroTexto"/>
          <p:cNvSpPr txBox="1"/>
          <p:nvPr/>
        </p:nvSpPr>
        <p:spPr>
          <a:xfrm>
            <a:off x="4887477" y="3685867"/>
            <a:ext cx="180020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 smtClean="0"/>
              <a:t>Flujo de efectivo</a:t>
            </a:r>
            <a:endParaRPr lang="es-CO" sz="1200" dirty="0"/>
          </a:p>
        </p:txBody>
      </p:sp>
      <p:sp>
        <p:nvSpPr>
          <p:cNvPr id="228" name="227 CuadroTexto"/>
          <p:cNvSpPr txBox="1"/>
          <p:nvPr/>
        </p:nvSpPr>
        <p:spPr>
          <a:xfrm>
            <a:off x="4907260" y="4117310"/>
            <a:ext cx="1800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 smtClean="0"/>
              <a:t>Cambios en el patrimonio neto</a:t>
            </a:r>
            <a:endParaRPr lang="es-CO" sz="1200" dirty="0"/>
          </a:p>
        </p:txBody>
      </p:sp>
      <p:cxnSp>
        <p:nvCxnSpPr>
          <p:cNvPr id="229" name="228 Conector recto"/>
          <p:cNvCxnSpPr>
            <a:stCxn id="217" idx="1"/>
          </p:cNvCxnSpPr>
          <p:nvPr/>
        </p:nvCxnSpPr>
        <p:spPr>
          <a:xfrm flipH="1">
            <a:off x="4720131" y="2749878"/>
            <a:ext cx="174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230 Conector recto"/>
          <p:cNvCxnSpPr>
            <a:stCxn id="226" idx="1"/>
          </p:cNvCxnSpPr>
          <p:nvPr/>
        </p:nvCxnSpPr>
        <p:spPr>
          <a:xfrm flipH="1" flipV="1">
            <a:off x="4720131" y="3315277"/>
            <a:ext cx="16234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stCxn id="227" idx="1"/>
          </p:cNvCxnSpPr>
          <p:nvPr/>
        </p:nvCxnSpPr>
        <p:spPr>
          <a:xfrm flipH="1">
            <a:off x="4732520" y="3824367"/>
            <a:ext cx="1549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 flipH="1">
            <a:off x="4726325" y="4272653"/>
            <a:ext cx="1685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250 Conector recto"/>
          <p:cNvCxnSpPr/>
          <p:nvPr/>
        </p:nvCxnSpPr>
        <p:spPr>
          <a:xfrm flipH="1" flipV="1">
            <a:off x="6921494" y="2727365"/>
            <a:ext cx="12388" cy="1545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251 Conector recto"/>
          <p:cNvCxnSpPr/>
          <p:nvPr/>
        </p:nvCxnSpPr>
        <p:spPr>
          <a:xfrm flipH="1">
            <a:off x="6682681" y="2727365"/>
            <a:ext cx="238813" cy="11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stCxn id="226" idx="3"/>
          </p:cNvCxnSpPr>
          <p:nvPr/>
        </p:nvCxnSpPr>
        <p:spPr>
          <a:xfrm flipV="1">
            <a:off x="6682680" y="3315277"/>
            <a:ext cx="22704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254 Conector recto"/>
          <p:cNvCxnSpPr/>
          <p:nvPr/>
        </p:nvCxnSpPr>
        <p:spPr>
          <a:xfrm flipH="1" flipV="1">
            <a:off x="6695069" y="3818882"/>
            <a:ext cx="201493" cy="5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255 Conector recto"/>
          <p:cNvCxnSpPr/>
          <p:nvPr/>
        </p:nvCxnSpPr>
        <p:spPr>
          <a:xfrm flipH="1" flipV="1">
            <a:off x="6708235" y="4272654"/>
            <a:ext cx="201492" cy="5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270 Conector recto"/>
          <p:cNvCxnSpPr/>
          <p:nvPr/>
        </p:nvCxnSpPr>
        <p:spPr>
          <a:xfrm flipV="1">
            <a:off x="6948603" y="3467677"/>
            <a:ext cx="22704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271 CuadroTexto"/>
          <p:cNvSpPr txBox="1"/>
          <p:nvPr/>
        </p:nvSpPr>
        <p:spPr>
          <a:xfrm>
            <a:off x="7149368" y="3348484"/>
            <a:ext cx="1800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 smtClean="0"/>
              <a:t>Son imágenes fiel de las transacciones del  ente económico.</a:t>
            </a:r>
          </a:p>
        </p:txBody>
      </p:sp>
      <p:cxnSp>
        <p:nvCxnSpPr>
          <p:cNvPr id="282" name="281 Conector recto"/>
          <p:cNvCxnSpPr>
            <a:endCxn id="272" idx="2"/>
          </p:cNvCxnSpPr>
          <p:nvPr/>
        </p:nvCxnSpPr>
        <p:spPr>
          <a:xfrm flipV="1">
            <a:off x="8049467" y="3994815"/>
            <a:ext cx="1" cy="138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283 CuadroTexto"/>
          <p:cNvSpPr txBox="1"/>
          <p:nvPr/>
        </p:nvSpPr>
        <p:spPr>
          <a:xfrm>
            <a:off x="7149367" y="4525357"/>
            <a:ext cx="180020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Notas  contables</a:t>
            </a:r>
          </a:p>
        </p:txBody>
      </p:sp>
      <p:sp>
        <p:nvSpPr>
          <p:cNvPr id="285" name="284 CuadroTexto"/>
          <p:cNvSpPr txBox="1"/>
          <p:nvPr/>
        </p:nvSpPr>
        <p:spPr>
          <a:xfrm>
            <a:off x="7380312" y="4124449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Los complementan</a:t>
            </a:r>
            <a:endParaRPr lang="es-CO" sz="1100" dirty="0"/>
          </a:p>
        </p:txBody>
      </p:sp>
      <p:cxnSp>
        <p:nvCxnSpPr>
          <p:cNvPr id="289" name="288 Conector recto"/>
          <p:cNvCxnSpPr>
            <a:endCxn id="285" idx="2"/>
          </p:cNvCxnSpPr>
          <p:nvPr/>
        </p:nvCxnSpPr>
        <p:spPr>
          <a:xfrm flipV="1">
            <a:off x="8049468" y="4386059"/>
            <a:ext cx="14920" cy="133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flipV="1">
            <a:off x="8049468" y="4808980"/>
            <a:ext cx="1" cy="138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7179916" y="5301208"/>
            <a:ext cx="1800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200" dirty="0" smtClean="0"/>
              <a:t> Información adicional de partidas que no cumplen con las condiciones para ser reconocidas</a:t>
            </a:r>
          </a:p>
        </p:txBody>
      </p:sp>
      <p:sp>
        <p:nvSpPr>
          <p:cNvPr id="61" name="60 CuadroTexto"/>
          <p:cNvSpPr txBox="1"/>
          <p:nvPr/>
        </p:nvSpPr>
        <p:spPr>
          <a:xfrm>
            <a:off x="7490628" y="4732455"/>
            <a:ext cx="11211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	Que contienen </a:t>
            </a:r>
            <a:endParaRPr lang="es-CO" sz="1100" dirty="0"/>
          </a:p>
        </p:txBody>
      </p:sp>
      <p:cxnSp>
        <p:nvCxnSpPr>
          <p:cNvPr id="62" name="61 Conector recto"/>
          <p:cNvCxnSpPr/>
          <p:nvPr/>
        </p:nvCxnSpPr>
        <p:spPr>
          <a:xfrm flipV="1">
            <a:off x="8059837" y="5139535"/>
            <a:ext cx="1" cy="138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CuadroTexto"/>
          <p:cNvSpPr txBox="1"/>
          <p:nvPr/>
        </p:nvSpPr>
        <p:spPr>
          <a:xfrm>
            <a:off x="207537" y="4654853"/>
            <a:ext cx="722007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100" dirty="0" smtClean="0"/>
              <a:t>Flujos de efectivo</a:t>
            </a:r>
            <a:endParaRPr lang="es-CO" sz="1100" dirty="0"/>
          </a:p>
        </p:txBody>
      </p:sp>
      <p:cxnSp>
        <p:nvCxnSpPr>
          <p:cNvPr id="64" name="63 Conector recto"/>
          <p:cNvCxnSpPr/>
          <p:nvPr/>
        </p:nvCxnSpPr>
        <p:spPr>
          <a:xfrm>
            <a:off x="81986" y="3818883"/>
            <a:ext cx="498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 flipH="1">
            <a:off x="81986" y="3817743"/>
            <a:ext cx="1" cy="1060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>
            <a:endCxn id="133" idx="1"/>
          </p:cNvCxnSpPr>
          <p:nvPr/>
        </p:nvCxnSpPr>
        <p:spPr>
          <a:xfrm>
            <a:off x="88449" y="4255253"/>
            <a:ext cx="9923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88449" y="4870297"/>
            <a:ext cx="9923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>
            <a:off x="1547664" y="3817743"/>
            <a:ext cx="487087" cy="3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1547664" y="3817743"/>
            <a:ext cx="0" cy="702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1558732" y="4115518"/>
            <a:ext cx="9923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1657971" y="4386059"/>
            <a:ext cx="1075109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100" dirty="0" smtClean="0"/>
              <a:t>Gestión Administrativa</a:t>
            </a:r>
            <a:endParaRPr lang="es-CO" sz="1100" dirty="0"/>
          </a:p>
        </p:txBody>
      </p:sp>
      <p:cxnSp>
        <p:nvCxnSpPr>
          <p:cNvPr id="90" name="89 Conector recto"/>
          <p:cNvCxnSpPr/>
          <p:nvPr/>
        </p:nvCxnSpPr>
        <p:spPr>
          <a:xfrm>
            <a:off x="1558731" y="4519810"/>
            <a:ext cx="9923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3087980" y="3870533"/>
            <a:ext cx="807767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Recursos</a:t>
            </a:r>
          </a:p>
        </p:txBody>
      </p:sp>
      <p:sp>
        <p:nvSpPr>
          <p:cNvPr id="94" name="93 CuadroTexto"/>
          <p:cNvSpPr txBox="1"/>
          <p:nvPr/>
        </p:nvSpPr>
        <p:spPr>
          <a:xfrm>
            <a:off x="3058799" y="3500009"/>
            <a:ext cx="1441193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Políticas  de inversión</a:t>
            </a:r>
            <a:endParaRPr lang="es-CO" sz="1050" dirty="0"/>
          </a:p>
        </p:txBody>
      </p:sp>
      <p:cxnSp>
        <p:nvCxnSpPr>
          <p:cNvPr id="95" name="94 Conector recto"/>
          <p:cNvCxnSpPr/>
          <p:nvPr/>
        </p:nvCxnSpPr>
        <p:spPr>
          <a:xfrm>
            <a:off x="2967106" y="3037504"/>
            <a:ext cx="6633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2967106" y="3037504"/>
            <a:ext cx="0" cy="969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>
            <a:endCxn id="180" idx="1"/>
          </p:cNvCxnSpPr>
          <p:nvPr/>
        </p:nvCxnSpPr>
        <p:spPr>
          <a:xfrm>
            <a:off x="2967106" y="3221526"/>
            <a:ext cx="916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recto"/>
          <p:cNvCxnSpPr/>
          <p:nvPr/>
        </p:nvCxnSpPr>
        <p:spPr>
          <a:xfrm>
            <a:off x="2957458" y="3626967"/>
            <a:ext cx="916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Conector recto"/>
          <p:cNvCxnSpPr>
            <a:endCxn id="93" idx="1"/>
          </p:cNvCxnSpPr>
          <p:nvPr/>
        </p:nvCxnSpPr>
        <p:spPr>
          <a:xfrm>
            <a:off x="2971800" y="3997491"/>
            <a:ext cx="116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7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195736" y="341397"/>
            <a:ext cx="4968552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NIC 10. HECHOS POSTERIORES A LA FECHA DEL BALANCE</a:t>
            </a:r>
            <a:endParaRPr lang="es-CO" sz="1100" b="1" dirty="0"/>
          </a:p>
        </p:txBody>
      </p:sp>
      <p:cxnSp>
        <p:nvCxnSpPr>
          <p:cNvPr id="5" name="4 Conector recto"/>
          <p:cNvCxnSpPr>
            <a:stCxn id="3" idx="2"/>
            <a:endCxn id="6" idx="0"/>
          </p:cNvCxnSpPr>
          <p:nvPr/>
        </p:nvCxnSpPr>
        <p:spPr>
          <a:xfrm>
            <a:off x="4680012" y="603007"/>
            <a:ext cx="0" cy="233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195736" y="836712"/>
            <a:ext cx="4968552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i="1" dirty="0"/>
              <a:t>son todos aquellos eventos, ya sean favorables o desfavorables, que se hayan producido entre la fecha del balance y la fecha de formulación o de autorización de los estados financieros para su divulgación. Pueden identificarse dos tipos de eventos: </a:t>
            </a:r>
            <a:endParaRPr lang="es-CO" sz="1050" dirty="0"/>
          </a:p>
        </p:txBody>
      </p:sp>
      <p:cxnSp>
        <p:nvCxnSpPr>
          <p:cNvPr id="14" name="13 Conector angular"/>
          <p:cNvCxnSpPr>
            <a:stCxn id="6" idx="2"/>
          </p:cNvCxnSpPr>
          <p:nvPr/>
        </p:nvCxnSpPr>
        <p:spPr>
          <a:xfrm rot="5400000">
            <a:off x="2772308" y="-350911"/>
            <a:ext cx="143001" cy="367240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angular"/>
          <p:cNvCxnSpPr>
            <a:stCxn id="6" idx="2"/>
          </p:cNvCxnSpPr>
          <p:nvPr/>
        </p:nvCxnSpPr>
        <p:spPr>
          <a:xfrm rot="16200000" flipH="1">
            <a:off x="6282699" y="-188894"/>
            <a:ext cx="142999" cy="334837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007604" y="1556792"/>
            <a:ext cx="0" cy="23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8028385" y="15567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107504" y="1772816"/>
            <a:ext cx="1800200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Cuando aparecen hecho económicos durante la fecha del balance</a:t>
            </a:r>
            <a:endParaRPr lang="es-CO" sz="105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7179452" y="2510068"/>
            <a:ext cx="1711136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NO REQUERIRAN AJUSTE</a:t>
            </a:r>
            <a:endParaRPr lang="es-CO" sz="1050" b="1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4724069" y="2678111"/>
            <a:ext cx="1" cy="295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472110" y="1873694"/>
            <a:ext cx="415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Los </a:t>
            </a:r>
            <a:r>
              <a:rPr lang="es-CO" dirty="0" smtClean="0"/>
              <a:t> </a:t>
            </a:r>
            <a:endParaRPr lang="es-CO" dirty="0"/>
          </a:p>
        </p:txBody>
      </p:sp>
      <p:cxnSp>
        <p:nvCxnSpPr>
          <p:cNvPr id="26" name="25 Conector recto"/>
          <p:cNvCxnSpPr>
            <a:stCxn id="2" idx="2"/>
          </p:cNvCxnSpPr>
          <p:nvPr/>
        </p:nvCxnSpPr>
        <p:spPr>
          <a:xfrm>
            <a:off x="4680013" y="2243026"/>
            <a:ext cx="0" cy="145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3861871" y="2333497"/>
            <a:ext cx="16545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ESTADOS FINANCIEROS</a:t>
            </a:r>
            <a:r>
              <a:rPr lang="es-CO" b="1" dirty="0" smtClean="0"/>
              <a:t> </a:t>
            </a:r>
            <a:endParaRPr lang="es-CO" b="1" dirty="0"/>
          </a:p>
        </p:txBody>
      </p:sp>
      <p:cxnSp>
        <p:nvCxnSpPr>
          <p:cNvPr id="36" name="35 Conector angular"/>
          <p:cNvCxnSpPr>
            <a:endCxn id="64" idx="3"/>
          </p:cNvCxnSpPr>
          <p:nvPr/>
        </p:nvCxnSpPr>
        <p:spPr>
          <a:xfrm rot="10800000">
            <a:off x="1735647" y="2671261"/>
            <a:ext cx="2988422" cy="14470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7090388" y="1796368"/>
            <a:ext cx="1800200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Cuando aparecen hecho económicos después de la fecha del balance.</a:t>
            </a:r>
            <a:endParaRPr lang="es-CO" sz="1050" dirty="0"/>
          </a:p>
        </p:txBody>
      </p:sp>
      <p:cxnSp>
        <p:nvCxnSpPr>
          <p:cNvPr id="56" name="55 Conector recto"/>
          <p:cNvCxnSpPr>
            <a:stCxn id="2" idx="3"/>
            <a:endCxn id="43" idx="1"/>
          </p:cNvCxnSpPr>
          <p:nvPr/>
        </p:nvCxnSpPr>
        <p:spPr>
          <a:xfrm>
            <a:off x="4887915" y="2058360"/>
            <a:ext cx="2202473" cy="26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>
            <a:stCxn id="22" idx="3"/>
            <a:endCxn id="2" idx="1"/>
          </p:cNvCxnSpPr>
          <p:nvPr/>
        </p:nvCxnSpPr>
        <p:spPr>
          <a:xfrm flipV="1">
            <a:off x="1907704" y="2058360"/>
            <a:ext cx="2564406" cy="2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CuadroTexto"/>
          <p:cNvSpPr txBox="1"/>
          <p:nvPr/>
        </p:nvSpPr>
        <p:spPr>
          <a:xfrm>
            <a:off x="279561" y="2544302"/>
            <a:ext cx="1456086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b="1" dirty="0" smtClean="0"/>
              <a:t>REQUERIRAN AJUSTE</a:t>
            </a:r>
            <a:endParaRPr lang="es-CO" sz="1050" b="1" dirty="0"/>
          </a:p>
        </p:txBody>
      </p:sp>
      <p:cxnSp>
        <p:nvCxnSpPr>
          <p:cNvPr id="76" name="75 Conector angular"/>
          <p:cNvCxnSpPr>
            <a:stCxn id="23" idx="1"/>
          </p:cNvCxnSpPr>
          <p:nvPr/>
        </p:nvCxnSpPr>
        <p:spPr>
          <a:xfrm rot="10800000" flipV="1">
            <a:off x="4724070" y="2637025"/>
            <a:ext cx="2455383" cy="17893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>
            <a:stCxn id="64" idx="2"/>
          </p:cNvCxnSpPr>
          <p:nvPr/>
        </p:nvCxnSpPr>
        <p:spPr>
          <a:xfrm>
            <a:off x="1007604" y="2798218"/>
            <a:ext cx="0" cy="99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337549" y="2805923"/>
            <a:ext cx="1340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Cuando existan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92" name="91 CuadroTexto"/>
          <p:cNvSpPr txBox="1"/>
          <p:nvPr/>
        </p:nvSpPr>
        <p:spPr>
          <a:xfrm>
            <a:off x="279561" y="3212249"/>
            <a:ext cx="1456086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Hechos económicos que </a:t>
            </a:r>
            <a:endParaRPr lang="es-CO" sz="1050" dirty="0"/>
          </a:p>
        </p:txBody>
      </p:sp>
      <p:cxnSp>
        <p:nvCxnSpPr>
          <p:cNvPr id="93" name="92 Conector recto"/>
          <p:cNvCxnSpPr>
            <a:stCxn id="92" idx="0"/>
            <a:endCxn id="89" idx="2"/>
          </p:cNvCxnSpPr>
          <p:nvPr/>
        </p:nvCxnSpPr>
        <p:spPr>
          <a:xfrm flipV="1">
            <a:off x="1007604" y="3175255"/>
            <a:ext cx="0" cy="36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Conector recto"/>
          <p:cNvCxnSpPr>
            <a:stCxn id="92" idx="2"/>
          </p:cNvCxnSpPr>
          <p:nvPr/>
        </p:nvCxnSpPr>
        <p:spPr>
          <a:xfrm>
            <a:off x="1007604" y="3627747"/>
            <a:ext cx="0" cy="161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CuadroTexto"/>
          <p:cNvSpPr txBox="1"/>
          <p:nvPr/>
        </p:nvSpPr>
        <p:spPr>
          <a:xfrm>
            <a:off x="107504" y="3789040"/>
            <a:ext cx="18581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Indiquen, muestren o determinen </a:t>
            </a:r>
            <a:endParaRPr lang="es-CO" sz="1000" dirty="0"/>
          </a:p>
        </p:txBody>
      </p:sp>
      <p:cxnSp>
        <p:nvCxnSpPr>
          <p:cNvPr id="110" name="109 Conector recto"/>
          <p:cNvCxnSpPr>
            <a:endCxn id="109" idx="2"/>
          </p:cNvCxnSpPr>
          <p:nvPr/>
        </p:nvCxnSpPr>
        <p:spPr>
          <a:xfrm flipV="1">
            <a:off x="1028892" y="4204538"/>
            <a:ext cx="7706" cy="88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angular"/>
          <p:cNvCxnSpPr/>
          <p:nvPr/>
        </p:nvCxnSpPr>
        <p:spPr>
          <a:xfrm rot="5400000">
            <a:off x="-364956" y="4853232"/>
            <a:ext cx="1965763" cy="821933"/>
          </a:xfrm>
          <a:prstGeom prst="bentConnector3">
            <a:avLst>
              <a:gd name="adj1" fmla="val 40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119 CuadroTexto"/>
          <p:cNvSpPr txBox="1"/>
          <p:nvPr/>
        </p:nvSpPr>
        <p:spPr>
          <a:xfrm>
            <a:off x="396047" y="4483669"/>
            <a:ext cx="1456086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Obligaciones judiciales</a:t>
            </a:r>
            <a:endParaRPr lang="es-CO" sz="105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402208" y="4776318"/>
            <a:ext cx="1456086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Deterioro de un activo</a:t>
            </a:r>
            <a:endParaRPr lang="es-CO" sz="1050" dirty="0"/>
          </a:p>
        </p:txBody>
      </p:sp>
      <p:sp>
        <p:nvSpPr>
          <p:cNvPr id="122" name="121 CuadroTexto"/>
          <p:cNvSpPr txBox="1"/>
          <p:nvPr/>
        </p:nvSpPr>
        <p:spPr>
          <a:xfrm>
            <a:off x="396047" y="5101476"/>
            <a:ext cx="1422154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Coste de los activos</a:t>
            </a:r>
            <a:endParaRPr lang="es-CO" sz="1050" dirty="0"/>
          </a:p>
        </p:txBody>
      </p:sp>
      <p:sp>
        <p:nvSpPr>
          <p:cNvPr id="123" name="122 CuadroTexto"/>
          <p:cNvSpPr txBox="1"/>
          <p:nvPr/>
        </p:nvSpPr>
        <p:spPr>
          <a:xfrm>
            <a:off x="396047" y="5832648"/>
            <a:ext cx="194071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Ingresos por venta de activos</a:t>
            </a:r>
            <a:endParaRPr lang="es-CO" sz="1050" dirty="0"/>
          </a:p>
        </p:txBody>
      </p:sp>
      <p:sp>
        <p:nvSpPr>
          <p:cNvPr id="124" name="123 CuadroTexto"/>
          <p:cNvSpPr txBox="1"/>
          <p:nvPr/>
        </p:nvSpPr>
        <p:spPr>
          <a:xfrm>
            <a:off x="408056" y="6120122"/>
            <a:ext cx="651655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fraudes</a:t>
            </a:r>
            <a:endParaRPr lang="es-CO" sz="1050" dirty="0"/>
          </a:p>
        </p:txBody>
      </p:sp>
      <p:sp>
        <p:nvSpPr>
          <p:cNvPr id="125" name="124 CuadroTexto"/>
          <p:cNvSpPr txBox="1"/>
          <p:nvPr/>
        </p:nvSpPr>
        <p:spPr>
          <a:xfrm>
            <a:off x="396047" y="5391167"/>
            <a:ext cx="1940710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Pago por participación de las ganancias netas y/o incentivos</a:t>
            </a:r>
            <a:endParaRPr lang="es-CO" sz="1050" dirty="0"/>
          </a:p>
        </p:txBody>
      </p:sp>
      <p:cxnSp>
        <p:nvCxnSpPr>
          <p:cNvPr id="131" name="130 Conector recto"/>
          <p:cNvCxnSpPr>
            <a:stCxn id="120" idx="1"/>
          </p:cNvCxnSpPr>
          <p:nvPr/>
        </p:nvCxnSpPr>
        <p:spPr>
          <a:xfrm flipH="1">
            <a:off x="200797" y="4610627"/>
            <a:ext cx="19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 flipH="1">
            <a:off x="206958" y="4888820"/>
            <a:ext cx="19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recto"/>
          <p:cNvCxnSpPr/>
          <p:nvPr/>
        </p:nvCxnSpPr>
        <p:spPr>
          <a:xfrm flipH="1">
            <a:off x="206958" y="5228434"/>
            <a:ext cx="19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H="1">
            <a:off x="200797" y="5598916"/>
            <a:ext cx="19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/>
          <p:cNvCxnSpPr/>
          <p:nvPr/>
        </p:nvCxnSpPr>
        <p:spPr>
          <a:xfrm flipH="1">
            <a:off x="181936" y="5957394"/>
            <a:ext cx="19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135 Conector recto"/>
          <p:cNvCxnSpPr/>
          <p:nvPr/>
        </p:nvCxnSpPr>
        <p:spPr>
          <a:xfrm flipH="1">
            <a:off x="190969" y="6247080"/>
            <a:ext cx="19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"/>
          <p:cNvCxnSpPr/>
          <p:nvPr/>
        </p:nvCxnSpPr>
        <p:spPr>
          <a:xfrm>
            <a:off x="8150417" y="2780928"/>
            <a:ext cx="0" cy="99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143 CuadroTexto"/>
          <p:cNvSpPr txBox="1"/>
          <p:nvPr/>
        </p:nvSpPr>
        <p:spPr>
          <a:xfrm>
            <a:off x="7480362" y="2788633"/>
            <a:ext cx="1340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Cuando existan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145" name="144 CuadroTexto"/>
          <p:cNvSpPr txBox="1"/>
          <p:nvPr/>
        </p:nvSpPr>
        <p:spPr>
          <a:xfrm>
            <a:off x="7422374" y="3177962"/>
            <a:ext cx="1456086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Hechos económicos que </a:t>
            </a:r>
            <a:endParaRPr lang="es-CO" sz="1050" dirty="0"/>
          </a:p>
        </p:txBody>
      </p:sp>
      <p:cxnSp>
        <p:nvCxnSpPr>
          <p:cNvPr id="146" name="145 Conector recto"/>
          <p:cNvCxnSpPr>
            <a:stCxn id="145" idx="0"/>
          </p:cNvCxnSpPr>
          <p:nvPr/>
        </p:nvCxnSpPr>
        <p:spPr>
          <a:xfrm flipV="1">
            <a:off x="8150417" y="3140968"/>
            <a:ext cx="0" cy="36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recto"/>
          <p:cNvCxnSpPr>
            <a:stCxn id="145" idx="2"/>
          </p:cNvCxnSpPr>
          <p:nvPr/>
        </p:nvCxnSpPr>
        <p:spPr>
          <a:xfrm>
            <a:off x="8150417" y="3593460"/>
            <a:ext cx="0" cy="161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147 CuadroTexto"/>
          <p:cNvSpPr txBox="1"/>
          <p:nvPr/>
        </p:nvSpPr>
        <p:spPr>
          <a:xfrm>
            <a:off x="7250317" y="3771750"/>
            <a:ext cx="18581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Indiquen, muestren o determinen </a:t>
            </a:r>
            <a:endParaRPr lang="es-CO" sz="1000" dirty="0"/>
          </a:p>
        </p:txBody>
      </p:sp>
      <p:cxnSp>
        <p:nvCxnSpPr>
          <p:cNvPr id="150" name="149 Conector angular"/>
          <p:cNvCxnSpPr>
            <a:stCxn id="148" idx="2"/>
          </p:cNvCxnSpPr>
          <p:nvPr/>
        </p:nvCxnSpPr>
        <p:spPr>
          <a:xfrm rot="5400000">
            <a:off x="7007040" y="4344495"/>
            <a:ext cx="1329618" cy="1015124"/>
          </a:xfrm>
          <a:prstGeom prst="bentConnector3">
            <a:avLst>
              <a:gd name="adj1" fmla="val 59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153 CuadroTexto"/>
          <p:cNvSpPr txBox="1"/>
          <p:nvPr/>
        </p:nvSpPr>
        <p:spPr>
          <a:xfrm>
            <a:off x="7284493" y="4341679"/>
            <a:ext cx="1731847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Reducción del valor de las inversiones en el mercado</a:t>
            </a:r>
            <a:endParaRPr lang="es-CO" sz="1050" dirty="0"/>
          </a:p>
        </p:txBody>
      </p:sp>
      <p:sp>
        <p:nvSpPr>
          <p:cNvPr id="155" name="154 CuadroTexto"/>
          <p:cNvSpPr txBox="1"/>
          <p:nvPr/>
        </p:nvSpPr>
        <p:spPr>
          <a:xfrm>
            <a:off x="7313489" y="5401306"/>
            <a:ext cx="1398097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Posible liquidación</a:t>
            </a:r>
            <a:endParaRPr lang="es-CO" sz="1050" dirty="0"/>
          </a:p>
        </p:txBody>
      </p:sp>
      <p:sp>
        <p:nvSpPr>
          <p:cNvPr id="156" name="155 CuadroTexto"/>
          <p:cNvSpPr txBox="1"/>
          <p:nvPr/>
        </p:nvSpPr>
        <p:spPr>
          <a:xfrm>
            <a:off x="7313489" y="4888820"/>
            <a:ext cx="1731847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Distribución de dividendos a tenedores del patrimonio</a:t>
            </a:r>
            <a:endParaRPr lang="es-CO" sz="1050" dirty="0"/>
          </a:p>
        </p:txBody>
      </p:sp>
      <p:cxnSp>
        <p:nvCxnSpPr>
          <p:cNvPr id="167" name="166 Conector recto"/>
          <p:cNvCxnSpPr>
            <a:endCxn id="154" idx="1"/>
          </p:cNvCxnSpPr>
          <p:nvPr/>
        </p:nvCxnSpPr>
        <p:spPr>
          <a:xfrm>
            <a:off x="7179453" y="4549428"/>
            <a:ext cx="105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Conector recto"/>
          <p:cNvCxnSpPr>
            <a:endCxn id="156" idx="1"/>
          </p:cNvCxnSpPr>
          <p:nvPr/>
        </p:nvCxnSpPr>
        <p:spPr>
          <a:xfrm>
            <a:off x="7164288" y="5096569"/>
            <a:ext cx="1492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7164287" y="5516864"/>
            <a:ext cx="1492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174 Conector recto"/>
          <p:cNvCxnSpPr>
            <a:stCxn id="155" idx="2"/>
          </p:cNvCxnSpPr>
          <p:nvPr/>
        </p:nvCxnSpPr>
        <p:spPr>
          <a:xfrm flipH="1">
            <a:off x="7990488" y="5655222"/>
            <a:ext cx="22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176 Conector recto"/>
          <p:cNvCxnSpPr>
            <a:stCxn id="155" idx="2"/>
            <a:endCxn id="180" idx="0"/>
          </p:cNvCxnSpPr>
          <p:nvPr/>
        </p:nvCxnSpPr>
        <p:spPr>
          <a:xfrm>
            <a:off x="8012538" y="5655222"/>
            <a:ext cx="15847" cy="179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178 CuadroTexto"/>
          <p:cNvSpPr txBox="1"/>
          <p:nvPr/>
        </p:nvSpPr>
        <p:spPr>
          <a:xfrm>
            <a:off x="6532924" y="6222084"/>
            <a:ext cx="1398097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Se realizara cambios en la base de la contabilización</a:t>
            </a:r>
            <a:endParaRPr lang="es-CO" sz="1050" dirty="0"/>
          </a:p>
        </p:txBody>
      </p:sp>
      <p:sp>
        <p:nvSpPr>
          <p:cNvPr id="180" name="179 CuadroTexto"/>
          <p:cNvSpPr txBox="1"/>
          <p:nvPr/>
        </p:nvSpPr>
        <p:spPr>
          <a:xfrm>
            <a:off x="7358330" y="5834283"/>
            <a:ext cx="1340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En este caso</a:t>
            </a:r>
            <a:endParaRPr lang="es-CO" dirty="0"/>
          </a:p>
        </p:txBody>
      </p:sp>
      <p:cxnSp>
        <p:nvCxnSpPr>
          <p:cNvPr id="184" name="183 Conector angular"/>
          <p:cNvCxnSpPr>
            <a:stCxn id="179" idx="3"/>
            <a:endCxn id="180" idx="2"/>
          </p:cNvCxnSpPr>
          <p:nvPr/>
        </p:nvCxnSpPr>
        <p:spPr>
          <a:xfrm flipV="1">
            <a:off x="7931021" y="6080504"/>
            <a:ext cx="97364" cy="43012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189 CuadroTexto"/>
          <p:cNvSpPr txBox="1"/>
          <p:nvPr/>
        </p:nvSpPr>
        <p:spPr>
          <a:xfrm>
            <a:off x="3904064" y="2897585"/>
            <a:ext cx="164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Se consideran  </a:t>
            </a:r>
            <a:r>
              <a:rPr lang="es-CO" dirty="0" smtClean="0"/>
              <a:t> </a:t>
            </a:r>
            <a:endParaRPr lang="es-CO" dirty="0"/>
          </a:p>
        </p:txBody>
      </p:sp>
      <p:cxnSp>
        <p:nvCxnSpPr>
          <p:cNvPr id="192" name="191 Conector recto"/>
          <p:cNvCxnSpPr>
            <a:stCxn id="190" idx="2"/>
          </p:cNvCxnSpPr>
          <p:nvPr/>
        </p:nvCxnSpPr>
        <p:spPr>
          <a:xfrm>
            <a:off x="4724069" y="3266917"/>
            <a:ext cx="1" cy="118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192 CuadroTexto"/>
          <p:cNvSpPr txBox="1"/>
          <p:nvPr/>
        </p:nvSpPr>
        <p:spPr>
          <a:xfrm>
            <a:off x="5124501" y="3385711"/>
            <a:ext cx="165452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autorizados</a:t>
            </a:r>
            <a:endParaRPr lang="es-CO" b="1" dirty="0"/>
          </a:p>
        </p:txBody>
      </p:sp>
      <p:sp>
        <p:nvSpPr>
          <p:cNvPr id="194" name="193 CuadroTexto"/>
          <p:cNvSpPr txBox="1"/>
          <p:nvPr/>
        </p:nvSpPr>
        <p:spPr>
          <a:xfrm>
            <a:off x="2786501" y="3402398"/>
            <a:ext cx="165452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formulados</a:t>
            </a:r>
            <a:endParaRPr lang="es-CO" b="1" dirty="0"/>
          </a:p>
        </p:txBody>
      </p:sp>
      <p:cxnSp>
        <p:nvCxnSpPr>
          <p:cNvPr id="197" name="196 Conector recto"/>
          <p:cNvCxnSpPr/>
          <p:nvPr/>
        </p:nvCxnSpPr>
        <p:spPr>
          <a:xfrm>
            <a:off x="3613761" y="3326314"/>
            <a:ext cx="24704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199 Conector recto"/>
          <p:cNvCxnSpPr>
            <a:endCxn id="194" idx="0"/>
          </p:cNvCxnSpPr>
          <p:nvPr/>
        </p:nvCxnSpPr>
        <p:spPr>
          <a:xfrm>
            <a:off x="3613761" y="3326314"/>
            <a:ext cx="0" cy="7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204 Conector recto"/>
          <p:cNvCxnSpPr/>
          <p:nvPr/>
        </p:nvCxnSpPr>
        <p:spPr>
          <a:xfrm>
            <a:off x="6084168" y="3326314"/>
            <a:ext cx="0" cy="7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205 CuadroTexto"/>
          <p:cNvSpPr txBox="1"/>
          <p:nvPr/>
        </p:nvSpPr>
        <p:spPr>
          <a:xfrm>
            <a:off x="4028959" y="3754753"/>
            <a:ext cx="164001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Por su fecha de emisión</a:t>
            </a:r>
            <a:endParaRPr lang="es-CO" dirty="0"/>
          </a:p>
        </p:txBody>
      </p:sp>
      <p:cxnSp>
        <p:nvCxnSpPr>
          <p:cNvPr id="208" name="207 Conector angular"/>
          <p:cNvCxnSpPr>
            <a:stCxn id="206" idx="3"/>
            <a:endCxn id="193" idx="2"/>
          </p:cNvCxnSpPr>
          <p:nvPr/>
        </p:nvCxnSpPr>
        <p:spPr>
          <a:xfrm flipV="1">
            <a:off x="5668969" y="3639627"/>
            <a:ext cx="282792" cy="2420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208 Conector angular"/>
          <p:cNvCxnSpPr>
            <a:stCxn id="194" idx="2"/>
            <a:endCxn id="206" idx="1"/>
          </p:cNvCxnSpPr>
          <p:nvPr/>
        </p:nvCxnSpPr>
        <p:spPr>
          <a:xfrm rot="16200000" flipH="1">
            <a:off x="3708662" y="3561413"/>
            <a:ext cx="225397" cy="41519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217 Conector angular"/>
          <p:cNvCxnSpPr>
            <a:stCxn id="145" idx="1"/>
          </p:cNvCxnSpPr>
          <p:nvPr/>
        </p:nvCxnSpPr>
        <p:spPr>
          <a:xfrm rot="10800000" flipV="1">
            <a:off x="6876258" y="3385711"/>
            <a:ext cx="546117" cy="12249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225 CuadroTexto"/>
          <p:cNvSpPr txBox="1"/>
          <p:nvPr/>
        </p:nvSpPr>
        <p:spPr>
          <a:xfrm>
            <a:off x="5319096" y="4410572"/>
            <a:ext cx="134011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Producen revelaciones</a:t>
            </a:r>
            <a:endParaRPr lang="es-CO" dirty="0"/>
          </a:p>
        </p:txBody>
      </p:sp>
      <p:cxnSp>
        <p:nvCxnSpPr>
          <p:cNvPr id="228" name="227 Conector recto"/>
          <p:cNvCxnSpPr>
            <a:stCxn id="226" idx="3"/>
          </p:cNvCxnSpPr>
          <p:nvPr/>
        </p:nvCxnSpPr>
        <p:spPr>
          <a:xfrm>
            <a:off x="6659206" y="4610627"/>
            <a:ext cx="2170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228 Conector recto"/>
          <p:cNvCxnSpPr>
            <a:endCxn id="226" idx="1"/>
          </p:cNvCxnSpPr>
          <p:nvPr/>
        </p:nvCxnSpPr>
        <p:spPr>
          <a:xfrm>
            <a:off x="5103505" y="4610627"/>
            <a:ext cx="215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233 CuadroTexto"/>
          <p:cNvSpPr txBox="1"/>
          <p:nvPr/>
        </p:nvSpPr>
        <p:spPr>
          <a:xfrm>
            <a:off x="4068407" y="4436559"/>
            <a:ext cx="10642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Se debe informar en </a:t>
            </a:r>
            <a:endParaRPr lang="es-CO" dirty="0"/>
          </a:p>
        </p:txBody>
      </p:sp>
      <p:sp>
        <p:nvSpPr>
          <p:cNvPr id="238" name="237 CuadroTexto"/>
          <p:cNvSpPr txBox="1"/>
          <p:nvPr/>
        </p:nvSpPr>
        <p:spPr>
          <a:xfrm>
            <a:off x="3059833" y="4850180"/>
            <a:ext cx="1170144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Notas a  los Estados financieros </a:t>
            </a:r>
            <a:endParaRPr lang="es-CO" b="1" dirty="0"/>
          </a:p>
        </p:txBody>
      </p:sp>
      <p:cxnSp>
        <p:nvCxnSpPr>
          <p:cNvPr id="240" name="239 Conector angular"/>
          <p:cNvCxnSpPr>
            <a:stCxn id="234" idx="1"/>
            <a:endCxn id="238" idx="0"/>
          </p:cNvCxnSpPr>
          <p:nvPr/>
        </p:nvCxnSpPr>
        <p:spPr>
          <a:xfrm rot="10800000" flipV="1">
            <a:off x="3644905" y="4644308"/>
            <a:ext cx="423502" cy="20587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243 Conector recto"/>
          <p:cNvCxnSpPr>
            <a:stCxn id="238" idx="2"/>
          </p:cNvCxnSpPr>
          <p:nvPr/>
        </p:nvCxnSpPr>
        <p:spPr>
          <a:xfrm flipH="1">
            <a:off x="3629333" y="5427261"/>
            <a:ext cx="15572" cy="171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247 CuadroTexto"/>
          <p:cNvSpPr txBox="1"/>
          <p:nvPr/>
        </p:nvSpPr>
        <p:spPr>
          <a:xfrm>
            <a:off x="3097193" y="5605466"/>
            <a:ext cx="1064279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Cuando  se realicen anuncios sobre</a:t>
            </a:r>
            <a:endParaRPr lang="es-CO" dirty="0"/>
          </a:p>
        </p:txBody>
      </p:sp>
      <p:cxnSp>
        <p:nvCxnSpPr>
          <p:cNvPr id="250" name="249 Conector recto"/>
          <p:cNvCxnSpPr>
            <a:stCxn id="248" idx="3"/>
          </p:cNvCxnSpPr>
          <p:nvPr/>
        </p:nvCxnSpPr>
        <p:spPr>
          <a:xfrm flipV="1">
            <a:off x="4161472" y="5894006"/>
            <a:ext cx="19450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251 Conector angular"/>
          <p:cNvCxnSpPr/>
          <p:nvPr/>
        </p:nvCxnSpPr>
        <p:spPr>
          <a:xfrm rot="5400000">
            <a:off x="4082967" y="5789878"/>
            <a:ext cx="790591" cy="244570"/>
          </a:xfrm>
          <a:prstGeom prst="bentConnector3">
            <a:avLst>
              <a:gd name="adj1" fmla="val 305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258 CuadroTexto"/>
          <p:cNvSpPr txBox="1"/>
          <p:nvPr/>
        </p:nvSpPr>
        <p:spPr>
          <a:xfrm>
            <a:off x="4561752" y="5104346"/>
            <a:ext cx="1107217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Restructuración</a:t>
            </a:r>
            <a:endParaRPr lang="es-CO" sz="1050" dirty="0"/>
          </a:p>
        </p:txBody>
      </p:sp>
      <p:sp>
        <p:nvSpPr>
          <p:cNvPr id="262" name="261 CuadroTexto"/>
          <p:cNvSpPr txBox="1"/>
          <p:nvPr/>
        </p:nvSpPr>
        <p:spPr>
          <a:xfrm>
            <a:off x="4561751" y="5513243"/>
            <a:ext cx="1107217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Transacciones  importantes</a:t>
            </a:r>
            <a:endParaRPr lang="es-CO" sz="1050" dirty="0"/>
          </a:p>
        </p:txBody>
      </p:sp>
      <p:sp>
        <p:nvSpPr>
          <p:cNvPr id="263" name="262 CuadroTexto"/>
          <p:cNvSpPr txBox="1"/>
          <p:nvPr/>
        </p:nvSpPr>
        <p:spPr>
          <a:xfrm>
            <a:off x="4561750" y="6099709"/>
            <a:ext cx="1107217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Cese de actividades</a:t>
            </a:r>
            <a:endParaRPr lang="es-CO" sz="1050" dirty="0"/>
          </a:p>
        </p:txBody>
      </p:sp>
      <p:cxnSp>
        <p:nvCxnSpPr>
          <p:cNvPr id="268" name="267 Conector recto"/>
          <p:cNvCxnSpPr>
            <a:endCxn id="263" idx="1"/>
          </p:cNvCxnSpPr>
          <p:nvPr/>
        </p:nvCxnSpPr>
        <p:spPr>
          <a:xfrm>
            <a:off x="4355976" y="6307458"/>
            <a:ext cx="2057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272 Conector angular"/>
          <p:cNvCxnSpPr>
            <a:stCxn id="259" idx="1"/>
          </p:cNvCxnSpPr>
          <p:nvPr/>
        </p:nvCxnSpPr>
        <p:spPr>
          <a:xfrm rot="10800000" flipV="1">
            <a:off x="4355976" y="5231303"/>
            <a:ext cx="205776" cy="53664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1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15816" y="339894"/>
            <a:ext cx="2952328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NIC 12.IMPUESTOS SOBRE LAS GANANCIAS</a:t>
            </a:r>
            <a:endParaRPr lang="es-CO" sz="1100" dirty="0"/>
          </a:p>
        </p:txBody>
      </p:sp>
      <p:cxnSp>
        <p:nvCxnSpPr>
          <p:cNvPr id="4" name="3 Conector recto"/>
          <p:cNvCxnSpPr>
            <a:stCxn id="2" idx="2"/>
            <a:endCxn id="2" idx="2"/>
          </p:cNvCxnSpPr>
          <p:nvPr/>
        </p:nvCxnSpPr>
        <p:spPr>
          <a:xfrm>
            <a:off x="4391980" y="6015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angular"/>
          <p:cNvCxnSpPr>
            <a:stCxn id="2" idx="2"/>
          </p:cNvCxnSpPr>
          <p:nvPr/>
        </p:nvCxnSpPr>
        <p:spPr>
          <a:xfrm rot="5400000">
            <a:off x="2830664" y="-778230"/>
            <a:ext cx="181583" cy="294105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1470678" y="774391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108704" y="774391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8172400" y="78308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827584" y="1052736"/>
            <a:ext cx="1296144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Reconocimiento</a:t>
            </a:r>
            <a:endParaRPr lang="es-CO" sz="105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452012" y="1001625"/>
            <a:ext cx="1296144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/>
              <a:t>M</a:t>
            </a:r>
            <a:r>
              <a:rPr lang="es-CO" sz="1050" b="1" dirty="0" smtClean="0"/>
              <a:t>edición</a:t>
            </a:r>
            <a:endParaRPr lang="es-CO" sz="1050" b="1" dirty="0"/>
          </a:p>
        </p:txBody>
      </p:sp>
      <p:cxnSp>
        <p:nvCxnSpPr>
          <p:cNvPr id="27" name="26 Conector angular"/>
          <p:cNvCxnSpPr>
            <a:stCxn id="2" idx="2"/>
          </p:cNvCxnSpPr>
          <p:nvPr/>
        </p:nvCxnSpPr>
        <p:spPr>
          <a:xfrm rot="16200000" flipH="1">
            <a:off x="6195747" y="-1202263"/>
            <a:ext cx="172887" cy="378042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5100084" y="125302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4924257" y="1468894"/>
            <a:ext cx="351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los</a:t>
            </a:r>
            <a:endParaRPr lang="es-CO" sz="105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4452012" y="1844824"/>
            <a:ext cx="1296144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Activos y pasivos por impuestos diferidos</a:t>
            </a:r>
            <a:endParaRPr lang="es-CO" sz="1050" dirty="0"/>
          </a:p>
        </p:txBody>
      </p:sp>
      <p:cxnSp>
        <p:nvCxnSpPr>
          <p:cNvPr id="32" name="31 Conector recto"/>
          <p:cNvCxnSpPr>
            <a:stCxn id="30" idx="2"/>
            <a:endCxn id="31" idx="0"/>
          </p:cNvCxnSpPr>
          <p:nvPr/>
        </p:nvCxnSpPr>
        <p:spPr>
          <a:xfrm flipH="1">
            <a:off x="5100084" y="1722810"/>
            <a:ext cx="1" cy="122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endCxn id="36" idx="0"/>
          </p:cNvCxnSpPr>
          <p:nvPr/>
        </p:nvCxnSpPr>
        <p:spPr>
          <a:xfrm flipH="1">
            <a:off x="5135601" y="2419000"/>
            <a:ext cx="8118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4959773" y="2527012"/>
            <a:ext cx="351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no</a:t>
            </a:r>
            <a:endParaRPr lang="es-CO" sz="105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4327112" y="2879548"/>
            <a:ext cx="1616976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Deben ser descontados</a:t>
            </a:r>
            <a:endParaRPr lang="es-CO" sz="1050" dirty="0"/>
          </a:p>
        </p:txBody>
      </p:sp>
      <p:cxnSp>
        <p:nvCxnSpPr>
          <p:cNvPr id="41" name="40 Conector recto"/>
          <p:cNvCxnSpPr/>
          <p:nvPr/>
        </p:nvCxnSpPr>
        <p:spPr>
          <a:xfrm>
            <a:off x="5135601" y="2771536"/>
            <a:ext cx="8118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6102280" y="2006406"/>
            <a:ext cx="5898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deben</a:t>
            </a:r>
            <a:endParaRPr lang="es-CO" sz="1050" dirty="0"/>
          </a:p>
        </p:txBody>
      </p:sp>
      <p:cxnSp>
        <p:nvCxnSpPr>
          <p:cNvPr id="21" name="20 Conector recto"/>
          <p:cNvCxnSpPr>
            <a:endCxn id="31" idx="3"/>
          </p:cNvCxnSpPr>
          <p:nvPr/>
        </p:nvCxnSpPr>
        <p:spPr>
          <a:xfrm flipH="1">
            <a:off x="5748156" y="2133364"/>
            <a:ext cx="3044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966948" y="2428281"/>
            <a:ext cx="1296144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medirse</a:t>
            </a:r>
            <a:endParaRPr lang="es-CO" sz="1050" dirty="0"/>
          </a:p>
        </p:txBody>
      </p:sp>
      <p:cxnSp>
        <p:nvCxnSpPr>
          <p:cNvPr id="9" name="8 Conector angular"/>
          <p:cNvCxnSpPr>
            <a:stCxn id="20" idx="3"/>
            <a:endCxn id="25" idx="0"/>
          </p:cNvCxnSpPr>
          <p:nvPr/>
        </p:nvCxnSpPr>
        <p:spPr>
          <a:xfrm flipH="1">
            <a:off x="6615020" y="2133364"/>
            <a:ext cx="77134" cy="294917"/>
          </a:xfrm>
          <a:prstGeom prst="bentConnector4">
            <a:avLst>
              <a:gd name="adj1" fmla="val -296367"/>
              <a:gd name="adj2" fmla="val 715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6143515" y="2875594"/>
            <a:ext cx="9430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Empleando </a:t>
            </a:r>
            <a:endParaRPr lang="es-CO" sz="1050" dirty="0"/>
          </a:p>
        </p:txBody>
      </p:sp>
      <p:cxnSp>
        <p:nvCxnSpPr>
          <p:cNvPr id="19" name="18 Conector recto"/>
          <p:cNvCxnSpPr>
            <a:stCxn id="25" idx="2"/>
            <a:endCxn id="33" idx="0"/>
          </p:cNvCxnSpPr>
          <p:nvPr/>
        </p:nvCxnSpPr>
        <p:spPr>
          <a:xfrm>
            <a:off x="6615020" y="2682197"/>
            <a:ext cx="0" cy="19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6653587" y="3129510"/>
            <a:ext cx="0" cy="19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6055066" y="3322907"/>
            <a:ext cx="1296144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Las tasas fiscales</a:t>
            </a:r>
            <a:endParaRPr lang="es-CO" sz="1050" dirty="0"/>
          </a:p>
        </p:txBody>
      </p:sp>
      <p:cxnSp>
        <p:nvCxnSpPr>
          <p:cNvPr id="24" name="23 Conector recto"/>
          <p:cNvCxnSpPr>
            <a:stCxn id="16" idx="2"/>
          </p:cNvCxnSpPr>
          <p:nvPr/>
        </p:nvCxnSpPr>
        <p:spPr>
          <a:xfrm flipH="1">
            <a:off x="1470678" y="1306652"/>
            <a:ext cx="4978" cy="162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899592" y="1465183"/>
            <a:ext cx="1152128" cy="10618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/>
              <a:t>El impuesto corriente, correspondiente  al periodo presente y  a los anteriores</a:t>
            </a:r>
          </a:p>
        </p:txBody>
      </p:sp>
      <p:cxnSp>
        <p:nvCxnSpPr>
          <p:cNvPr id="48" name="47 Conector recto"/>
          <p:cNvCxnSpPr>
            <a:stCxn id="26" idx="2"/>
          </p:cNvCxnSpPr>
          <p:nvPr/>
        </p:nvCxnSpPr>
        <p:spPr>
          <a:xfrm flipH="1">
            <a:off x="1470678" y="2527012"/>
            <a:ext cx="4978" cy="211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971600" y="2761561"/>
            <a:ext cx="9361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Debe ser reconocido</a:t>
            </a:r>
            <a:endParaRPr lang="es-CO" sz="105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195908" y="3449865"/>
            <a:ext cx="1152128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Como un pasivo </a:t>
            </a:r>
            <a:r>
              <a:rPr lang="es-CO" sz="1050" dirty="0"/>
              <a:t>en la medida en que no haya sido liquidad</a:t>
            </a:r>
          </a:p>
        </p:txBody>
      </p:sp>
      <p:cxnSp>
        <p:nvCxnSpPr>
          <p:cNvPr id="53" name="52 Conector angular"/>
          <p:cNvCxnSpPr>
            <a:stCxn id="49" idx="2"/>
            <a:endCxn id="50" idx="0"/>
          </p:cNvCxnSpPr>
          <p:nvPr/>
        </p:nvCxnSpPr>
        <p:spPr>
          <a:xfrm rot="5400000">
            <a:off x="969409" y="2979622"/>
            <a:ext cx="272806" cy="6676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1450928" y="3456175"/>
            <a:ext cx="1320871" cy="10618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Si  la cantidad ya pagada, excede el importe a pagar, el </a:t>
            </a:r>
            <a:r>
              <a:rPr lang="es-CO" sz="1050" dirty="0"/>
              <a:t>exceso </a:t>
            </a:r>
            <a:r>
              <a:rPr lang="es-CO" sz="1050" dirty="0" smtClean="0"/>
              <a:t>debe </a:t>
            </a:r>
            <a:r>
              <a:rPr lang="es-CO" sz="1050" dirty="0"/>
              <a:t>ser reconocido como un </a:t>
            </a:r>
          </a:p>
          <a:p>
            <a:pPr algn="just"/>
            <a:r>
              <a:rPr lang="es-CO" sz="1050" dirty="0"/>
              <a:t>activo</a:t>
            </a:r>
          </a:p>
        </p:txBody>
      </p:sp>
      <p:cxnSp>
        <p:nvCxnSpPr>
          <p:cNvPr id="57" name="56 Conector angular"/>
          <p:cNvCxnSpPr>
            <a:stCxn id="49" idx="2"/>
            <a:endCxn id="55" idx="0"/>
          </p:cNvCxnSpPr>
          <p:nvPr/>
        </p:nvCxnSpPr>
        <p:spPr>
          <a:xfrm rot="16200000" flipH="1">
            <a:off x="1635950" y="2980761"/>
            <a:ext cx="279116" cy="6717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397161" y="5517232"/>
            <a:ext cx="1940965" cy="10618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la normativa </a:t>
            </a:r>
            <a:r>
              <a:rPr lang="es-CO" sz="1050" dirty="0"/>
              <a:t>y tasas impositivas que se hayan aprobado,  o cuyo proceso de aprobación esté prácticamente </a:t>
            </a:r>
          </a:p>
          <a:p>
            <a:pPr algn="just"/>
            <a:r>
              <a:rPr lang="es-CO" sz="1050" dirty="0"/>
              <a:t>terminado, al final del periodo sobre el que se </a:t>
            </a:r>
            <a:r>
              <a:rPr lang="es-CO" sz="1050" dirty="0" smtClean="0"/>
              <a:t>informa.</a:t>
            </a:r>
            <a:endParaRPr lang="es-CO" sz="1050" dirty="0"/>
          </a:p>
        </p:txBody>
      </p:sp>
      <p:cxnSp>
        <p:nvCxnSpPr>
          <p:cNvPr id="63" name="62 Conector angular"/>
          <p:cNvCxnSpPr>
            <a:stCxn id="73" idx="0"/>
            <a:endCxn id="55" idx="2"/>
          </p:cNvCxnSpPr>
          <p:nvPr/>
        </p:nvCxnSpPr>
        <p:spPr>
          <a:xfrm rot="5400000" flipH="1" flipV="1">
            <a:off x="1457042" y="4428607"/>
            <a:ext cx="564925" cy="743720"/>
          </a:xfrm>
          <a:prstGeom prst="bentConnector3">
            <a:avLst>
              <a:gd name="adj1" fmla="val 772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angular"/>
          <p:cNvCxnSpPr>
            <a:stCxn id="73" idx="0"/>
            <a:endCxn id="50" idx="2"/>
          </p:cNvCxnSpPr>
          <p:nvPr/>
        </p:nvCxnSpPr>
        <p:spPr>
          <a:xfrm rot="16200000" flipV="1">
            <a:off x="622608" y="4337893"/>
            <a:ext cx="894400" cy="5956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899592" y="5082929"/>
            <a:ext cx="936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utilizando</a:t>
            </a:r>
            <a:endParaRPr lang="es-CO" sz="1050" dirty="0"/>
          </a:p>
        </p:txBody>
      </p:sp>
      <p:cxnSp>
        <p:nvCxnSpPr>
          <p:cNvPr id="81" name="80 Conector recto"/>
          <p:cNvCxnSpPr>
            <a:stCxn id="73" idx="2"/>
            <a:endCxn id="61" idx="0"/>
          </p:cNvCxnSpPr>
          <p:nvPr/>
        </p:nvCxnSpPr>
        <p:spPr>
          <a:xfrm>
            <a:off x="1367644" y="5336845"/>
            <a:ext cx="0" cy="18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flipH="1">
            <a:off x="4174896" y="2117717"/>
            <a:ext cx="3044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CuadroTexto"/>
          <p:cNvSpPr txBox="1"/>
          <p:nvPr/>
        </p:nvSpPr>
        <p:spPr>
          <a:xfrm>
            <a:off x="3476700" y="2017865"/>
            <a:ext cx="6981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reflejan</a:t>
            </a:r>
            <a:endParaRPr lang="es-CO" sz="1050" dirty="0"/>
          </a:p>
        </p:txBody>
      </p:sp>
      <p:sp>
        <p:nvSpPr>
          <p:cNvPr id="85" name="84 CuadroTexto"/>
          <p:cNvSpPr txBox="1"/>
          <p:nvPr/>
        </p:nvSpPr>
        <p:spPr>
          <a:xfrm>
            <a:off x="2915816" y="2505800"/>
            <a:ext cx="1296144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Las consecuencias</a:t>
            </a:r>
            <a:endParaRPr lang="es-CO" sz="1050" dirty="0"/>
          </a:p>
        </p:txBody>
      </p:sp>
      <p:cxnSp>
        <p:nvCxnSpPr>
          <p:cNvPr id="87" name="86 Conector angular"/>
          <p:cNvCxnSpPr>
            <a:stCxn id="84" idx="2"/>
          </p:cNvCxnSpPr>
          <p:nvPr/>
        </p:nvCxnSpPr>
        <p:spPr>
          <a:xfrm rot="5400000">
            <a:off x="3610193" y="2311406"/>
            <a:ext cx="255231" cy="1759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CuadroTexto"/>
          <p:cNvSpPr txBox="1"/>
          <p:nvPr/>
        </p:nvSpPr>
        <p:spPr>
          <a:xfrm>
            <a:off x="3476700" y="3313462"/>
            <a:ext cx="1002628" cy="9387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/>
              <a:t>fiscales que se derivarían de la forma en que la entidad </a:t>
            </a:r>
            <a:r>
              <a:rPr lang="es-CO" sz="1100" dirty="0" smtClean="0"/>
              <a:t>espera.</a:t>
            </a:r>
            <a:endParaRPr lang="es-CO" sz="1100" dirty="0"/>
          </a:p>
        </p:txBody>
      </p:sp>
      <p:cxnSp>
        <p:nvCxnSpPr>
          <p:cNvPr id="93" name="92 Conector angular"/>
          <p:cNvCxnSpPr>
            <a:endCxn id="91" idx="0"/>
          </p:cNvCxnSpPr>
          <p:nvPr/>
        </p:nvCxnSpPr>
        <p:spPr>
          <a:xfrm rot="16200000" flipH="1">
            <a:off x="3547649" y="2883097"/>
            <a:ext cx="532534" cy="32819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CuadroTexto"/>
          <p:cNvSpPr txBox="1"/>
          <p:nvPr/>
        </p:nvSpPr>
        <p:spPr>
          <a:xfrm>
            <a:off x="4368236" y="4578512"/>
            <a:ext cx="1002628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 smtClean="0"/>
              <a:t>recuperar </a:t>
            </a:r>
            <a:r>
              <a:rPr lang="es-CO" sz="1100" dirty="0"/>
              <a:t>o liquidar el importe en libros de sus activos y pasivos. </a:t>
            </a:r>
          </a:p>
        </p:txBody>
      </p:sp>
      <p:cxnSp>
        <p:nvCxnSpPr>
          <p:cNvPr id="99" name="98 Conector angular"/>
          <p:cNvCxnSpPr>
            <a:stCxn id="91" idx="2"/>
          </p:cNvCxnSpPr>
          <p:nvPr/>
        </p:nvCxnSpPr>
        <p:spPr>
          <a:xfrm rot="16200000" flipH="1">
            <a:off x="4145015" y="4085180"/>
            <a:ext cx="326331" cy="66033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7740352" y="999109"/>
            <a:ext cx="1296144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Distribución</a:t>
            </a:r>
            <a:endParaRPr lang="es-CO" sz="1050" b="1" dirty="0"/>
          </a:p>
        </p:txBody>
      </p:sp>
      <p:cxnSp>
        <p:nvCxnSpPr>
          <p:cNvPr id="102" name="101 Conector recto"/>
          <p:cNvCxnSpPr/>
          <p:nvPr/>
        </p:nvCxnSpPr>
        <p:spPr>
          <a:xfrm>
            <a:off x="8388424" y="125287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/>
        </p:nvSpPr>
        <p:spPr>
          <a:xfrm>
            <a:off x="7760451" y="1469049"/>
            <a:ext cx="12559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Las entidades </a:t>
            </a:r>
            <a:endParaRPr lang="es-CO" sz="1050" dirty="0"/>
          </a:p>
        </p:txBody>
      </p:sp>
      <p:cxnSp>
        <p:nvCxnSpPr>
          <p:cNvPr id="104" name="103 Conector recto"/>
          <p:cNvCxnSpPr/>
          <p:nvPr/>
        </p:nvCxnSpPr>
        <p:spPr>
          <a:xfrm>
            <a:off x="8388425" y="167580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CuadroTexto"/>
          <p:cNvSpPr txBox="1"/>
          <p:nvPr/>
        </p:nvSpPr>
        <p:spPr>
          <a:xfrm>
            <a:off x="7740352" y="1891829"/>
            <a:ext cx="1255948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Contabilizara la consecuencias fiscales de las transacciones</a:t>
            </a:r>
            <a:endParaRPr lang="es-CO" sz="1050" dirty="0"/>
          </a:p>
        </p:txBody>
      </p:sp>
      <p:cxnSp>
        <p:nvCxnSpPr>
          <p:cNvPr id="106" name="105 Conector recto"/>
          <p:cNvCxnSpPr/>
          <p:nvPr/>
        </p:nvCxnSpPr>
        <p:spPr>
          <a:xfrm>
            <a:off x="8388425" y="2630493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CuadroTexto"/>
          <p:cNvSpPr txBox="1"/>
          <p:nvPr/>
        </p:nvSpPr>
        <p:spPr>
          <a:xfrm>
            <a:off x="7755071" y="3360216"/>
            <a:ext cx="1255948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Se reconocerán los  efectos fiscales </a:t>
            </a:r>
            <a:endParaRPr lang="es-CO" sz="1050" dirty="0"/>
          </a:p>
        </p:txBody>
      </p:sp>
      <p:cxnSp>
        <p:nvCxnSpPr>
          <p:cNvPr id="108" name="107 Conector recto"/>
          <p:cNvCxnSpPr/>
          <p:nvPr/>
        </p:nvCxnSpPr>
        <p:spPr>
          <a:xfrm>
            <a:off x="8383045" y="313346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CuadroTexto"/>
          <p:cNvSpPr txBox="1"/>
          <p:nvPr/>
        </p:nvSpPr>
        <p:spPr>
          <a:xfrm>
            <a:off x="8093487" y="2879548"/>
            <a:ext cx="5898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así</a:t>
            </a:r>
            <a:endParaRPr lang="es-CO" sz="1050" dirty="0"/>
          </a:p>
        </p:txBody>
      </p:sp>
    </p:spTree>
    <p:extLst>
      <p:ext uri="{BB962C8B-B14F-4D97-AF65-F5344CB8AC3E}">
        <p14:creationId xmlns:p14="http://schemas.microsoft.com/office/powerpoint/2010/main" val="19211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915816" y="339894"/>
            <a:ext cx="2952328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NIC 18.INGRESOS ORDINARIOS</a:t>
            </a:r>
            <a:endParaRPr lang="es-CO" sz="1050" dirty="0"/>
          </a:p>
        </p:txBody>
      </p:sp>
      <p:cxnSp>
        <p:nvCxnSpPr>
          <p:cNvPr id="4" name="3 Conector recto"/>
          <p:cNvCxnSpPr>
            <a:stCxn id="3" idx="2"/>
          </p:cNvCxnSpPr>
          <p:nvPr/>
        </p:nvCxnSpPr>
        <p:spPr>
          <a:xfrm>
            <a:off x="4391980" y="601504"/>
            <a:ext cx="0" cy="91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177734" y="692696"/>
            <a:ext cx="4428492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i="1" dirty="0"/>
              <a:t>es la entrada bruta de beneficios económicos, durante el ejercicio, surgidos en el curso de las actividades ordinarias de una empresa, siempre que tal entrada dé lugar a un aumento en el patrimonio neto que no esté relacionado con las aportaciones de los propietarios de ese patrimonio. </a:t>
            </a:r>
            <a:endParaRPr lang="es-CO" sz="1050" dirty="0"/>
          </a:p>
        </p:txBody>
      </p:sp>
      <p:sp>
        <p:nvSpPr>
          <p:cNvPr id="7" name="6 CuadroTexto"/>
          <p:cNvSpPr txBox="1"/>
          <p:nvPr/>
        </p:nvSpPr>
        <p:spPr>
          <a:xfrm>
            <a:off x="107504" y="2231723"/>
            <a:ext cx="2093664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b="1" dirty="0"/>
              <a:t>sólo cuando sea probable que los beneficios económicos asociados con la transacción fluyan a la empresa. </a:t>
            </a:r>
          </a:p>
        </p:txBody>
      </p:sp>
      <p:cxnSp>
        <p:nvCxnSpPr>
          <p:cNvPr id="11" name="10 Conector angular"/>
          <p:cNvCxnSpPr/>
          <p:nvPr/>
        </p:nvCxnSpPr>
        <p:spPr>
          <a:xfrm rot="5400000">
            <a:off x="2655581" y="-97505"/>
            <a:ext cx="197440" cy="325516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angular"/>
          <p:cNvCxnSpPr>
            <a:stCxn id="6" idx="2"/>
          </p:cNvCxnSpPr>
          <p:nvPr/>
        </p:nvCxnSpPr>
        <p:spPr>
          <a:xfrm rot="16200000" flipH="1">
            <a:off x="6075458" y="-252118"/>
            <a:ext cx="197440" cy="356439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136811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7956376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611560" y="1772816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Deben ser reconocidos</a:t>
            </a:r>
            <a:endParaRPr lang="es-CO" sz="105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918566" y="2636912"/>
            <a:ext cx="56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mtClean="0"/>
              <a:t>|</a:t>
            </a:r>
            <a:endParaRPr lang="es-CO"/>
          </a:p>
        </p:txBody>
      </p:sp>
      <p:sp>
        <p:nvSpPr>
          <p:cNvPr id="34" name="33 CuadroTexto"/>
          <p:cNvSpPr txBox="1"/>
          <p:nvPr/>
        </p:nvSpPr>
        <p:spPr>
          <a:xfrm>
            <a:off x="7442225" y="1761095"/>
            <a:ext cx="10801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Son valorados</a:t>
            </a:r>
            <a:endParaRPr lang="es-CO" sz="1050" dirty="0"/>
          </a:p>
        </p:txBody>
      </p:sp>
      <p:cxnSp>
        <p:nvCxnSpPr>
          <p:cNvPr id="35" name="34 Conector recto"/>
          <p:cNvCxnSpPr/>
          <p:nvPr/>
        </p:nvCxnSpPr>
        <p:spPr>
          <a:xfrm>
            <a:off x="4575734" y="167652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7982285" y="2015011"/>
            <a:ext cx="10095" cy="173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7308304" y="2112022"/>
            <a:ext cx="144016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A valor razonable</a:t>
            </a:r>
            <a:endParaRPr lang="es-CO" sz="1050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4031940" y="1846748"/>
            <a:ext cx="10801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comprenden</a:t>
            </a:r>
            <a:endParaRPr lang="es-CO" sz="1050" dirty="0"/>
          </a:p>
        </p:txBody>
      </p:sp>
      <p:cxnSp>
        <p:nvCxnSpPr>
          <p:cNvPr id="46" name="45 Conector recto"/>
          <p:cNvCxnSpPr>
            <a:stCxn id="19" idx="2"/>
            <a:endCxn id="7" idx="0"/>
          </p:cNvCxnSpPr>
          <p:nvPr/>
        </p:nvCxnSpPr>
        <p:spPr>
          <a:xfrm>
            <a:off x="1151620" y="2188314"/>
            <a:ext cx="2716" cy="43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42" idx="2"/>
          </p:cNvCxnSpPr>
          <p:nvPr/>
        </p:nvCxnSpPr>
        <p:spPr>
          <a:xfrm>
            <a:off x="4572000" y="2100664"/>
            <a:ext cx="0" cy="145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3851920" y="2238980"/>
            <a:ext cx="144016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Sólo entradas brutas </a:t>
            </a:r>
            <a:endParaRPr lang="es-CO" sz="1050" b="1" dirty="0"/>
          </a:p>
        </p:txBody>
      </p:sp>
      <p:cxnSp>
        <p:nvCxnSpPr>
          <p:cNvPr id="54" name="53 Conector recto"/>
          <p:cNvCxnSpPr/>
          <p:nvPr/>
        </p:nvCxnSpPr>
        <p:spPr>
          <a:xfrm>
            <a:off x="4577756" y="2529047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3883187" y="2703698"/>
            <a:ext cx="144016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A través de actividades</a:t>
            </a:r>
            <a:endParaRPr lang="es-CO" sz="1050" dirty="0"/>
          </a:p>
        </p:txBody>
      </p:sp>
      <p:cxnSp>
        <p:nvCxnSpPr>
          <p:cNvPr id="56" name="55 Conector recto"/>
          <p:cNvCxnSpPr>
            <a:stCxn id="55" idx="2"/>
          </p:cNvCxnSpPr>
          <p:nvPr/>
        </p:nvCxnSpPr>
        <p:spPr>
          <a:xfrm>
            <a:off x="4603267" y="2957614"/>
            <a:ext cx="0" cy="111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angular"/>
          <p:cNvCxnSpPr/>
          <p:nvPr/>
        </p:nvCxnSpPr>
        <p:spPr>
          <a:xfrm rot="10800000" flipV="1">
            <a:off x="755566" y="3068960"/>
            <a:ext cx="3847701" cy="199692"/>
          </a:xfrm>
          <a:prstGeom prst="bentConnector3">
            <a:avLst>
              <a:gd name="adj1" fmla="val 1010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angular"/>
          <p:cNvCxnSpPr/>
          <p:nvPr/>
        </p:nvCxnSpPr>
        <p:spPr>
          <a:xfrm>
            <a:off x="4603267" y="3068959"/>
            <a:ext cx="3641141" cy="158996"/>
          </a:xfrm>
          <a:prstGeom prst="bentConnector3">
            <a:avLst>
              <a:gd name="adj1" fmla="val 886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CuadroTexto"/>
          <p:cNvSpPr txBox="1"/>
          <p:nvPr/>
        </p:nvSpPr>
        <p:spPr>
          <a:xfrm>
            <a:off x="251520" y="3284984"/>
            <a:ext cx="144016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Ventas </a:t>
            </a:r>
            <a:endParaRPr lang="es-CO" sz="1050" b="1" dirty="0"/>
          </a:p>
        </p:txBody>
      </p:sp>
      <p:sp>
        <p:nvSpPr>
          <p:cNvPr id="86" name="85 CuadroTexto"/>
          <p:cNvSpPr txBox="1"/>
          <p:nvPr/>
        </p:nvSpPr>
        <p:spPr>
          <a:xfrm>
            <a:off x="3867563" y="3296527"/>
            <a:ext cx="1903475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Prestación de servicios</a:t>
            </a:r>
            <a:endParaRPr lang="es-CO" sz="1050" b="1" dirty="0"/>
          </a:p>
        </p:txBody>
      </p:sp>
      <p:sp>
        <p:nvSpPr>
          <p:cNvPr id="87" name="86 CuadroTexto"/>
          <p:cNvSpPr txBox="1"/>
          <p:nvPr/>
        </p:nvSpPr>
        <p:spPr>
          <a:xfrm>
            <a:off x="6739034" y="3214213"/>
            <a:ext cx="2242343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b="1" dirty="0" smtClean="0"/>
              <a:t>Uso de activos de la empresa por parte de terceros</a:t>
            </a:r>
            <a:endParaRPr lang="es-CO" sz="1050" b="1" dirty="0"/>
          </a:p>
        </p:txBody>
      </p:sp>
      <p:cxnSp>
        <p:nvCxnSpPr>
          <p:cNvPr id="90" name="89 Conector recto"/>
          <p:cNvCxnSpPr>
            <a:endCxn id="86" idx="0"/>
          </p:cNvCxnSpPr>
          <p:nvPr/>
        </p:nvCxnSpPr>
        <p:spPr>
          <a:xfrm>
            <a:off x="4819301" y="3068959"/>
            <a:ext cx="0" cy="227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971600" y="3550443"/>
            <a:ext cx="0" cy="158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2055039" y="3857364"/>
            <a:ext cx="16808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Reconocidas y registradas en los estados cuando</a:t>
            </a:r>
            <a:endParaRPr lang="es-CO" sz="1050" dirty="0"/>
          </a:p>
        </p:txBody>
      </p:sp>
      <p:sp>
        <p:nvSpPr>
          <p:cNvPr id="99" name="98 CuadroTexto"/>
          <p:cNvSpPr txBox="1"/>
          <p:nvPr/>
        </p:nvSpPr>
        <p:spPr>
          <a:xfrm>
            <a:off x="1817221" y="4513200"/>
            <a:ext cx="1836210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Transfiere riesgos y ventajas</a:t>
            </a:r>
          </a:p>
          <a:p>
            <a:pPr algn="just"/>
            <a:r>
              <a:rPr lang="es-CO" sz="1050" dirty="0" smtClean="0"/>
              <a:t>Al comprador en su totalidad</a:t>
            </a:r>
            <a:endParaRPr lang="es-CO" sz="1050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1820417" y="5092592"/>
            <a:ext cx="1836210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El importe de los ingresos pueda ser valorado con fiabilidad</a:t>
            </a:r>
            <a:endParaRPr lang="es-CO" sz="1050" dirty="0"/>
          </a:p>
        </p:txBody>
      </p:sp>
      <p:sp>
        <p:nvSpPr>
          <p:cNvPr id="101" name="100 CuadroTexto"/>
          <p:cNvSpPr txBox="1"/>
          <p:nvPr/>
        </p:nvSpPr>
        <p:spPr>
          <a:xfrm>
            <a:off x="2118135" y="5818444"/>
            <a:ext cx="1240773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Existe </a:t>
            </a:r>
            <a:r>
              <a:rPr lang="es-CO" sz="1050" dirty="0"/>
              <a:t>e</a:t>
            </a:r>
            <a:r>
              <a:rPr lang="es-CO" sz="1050" dirty="0" smtClean="0"/>
              <a:t>ntrada de efectivo</a:t>
            </a:r>
            <a:endParaRPr lang="es-CO" sz="1050" dirty="0"/>
          </a:p>
        </p:txBody>
      </p:sp>
      <p:cxnSp>
        <p:nvCxnSpPr>
          <p:cNvPr id="113" name="112 Conector recto"/>
          <p:cNvCxnSpPr>
            <a:stCxn id="87" idx="2"/>
          </p:cNvCxnSpPr>
          <p:nvPr/>
        </p:nvCxnSpPr>
        <p:spPr>
          <a:xfrm flipH="1">
            <a:off x="7855159" y="3629711"/>
            <a:ext cx="5047" cy="131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119 CuadroTexto"/>
          <p:cNvSpPr txBox="1"/>
          <p:nvPr/>
        </p:nvSpPr>
        <p:spPr>
          <a:xfrm>
            <a:off x="7623828" y="5020364"/>
            <a:ext cx="737104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CO" sz="1050" dirty="0"/>
              <a:t>R</a:t>
            </a:r>
            <a:r>
              <a:rPr lang="es-CO" sz="1050" dirty="0" smtClean="0"/>
              <a:t>egalías</a:t>
            </a:r>
            <a:endParaRPr lang="es-CO" sz="105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7481674" y="4181713"/>
            <a:ext cx="877395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CO" sz="1050" dirty="0" smtClean="0"/>
              <a:t>dividendos</a:t>
            </a:r>
            <a:endParaRPr lang="es-CO" sz="1050" dirty="0"/>
          </a:p>
        </p:txBody>
      </p:sp>
      <p:sp>
        <p:nvSpPr>
          <p:cNvPr id="122" name="121 CuadroTexto"/>
          <p:cNvSpPr txBox="1"/>
          <p:nvPr/>
        </p:nvSpPr>
        <p:spPr>
          <a:xfrm>
            <a:off x="7590332" y="4544767"/>
            <a:ext cx="768403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CO" sz="1050" dirty="0" smtClean="0"/>
              <a:t>Intereses</a:t>
            </a:r>
            <a:endParaRPr lang="es-CO" sz="1050" dirty="0"/>
          </a:p>
        </p:txBody>
      </p:sp>
      <p:sp>
        <p:nvSpPr>
          <p:cNvPr id="123" name="122 CuadroTexto"/>
          <p:cNvSpPr txBox="1"/>
          <p:nvPr/>
        </p:nvSpPr>
        <p:spPr>
          <a:xfrm>
            <a:off x="7115965" y="3717032"/>
            <a:ext cx="16808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Que produzcan</a:t>
            </a:r>
            <a:endParaRPr lang="es-CO" sz="1050" dirty="0"/>
          </a:p>
        </p:txBody>
      </p:sp>
      <p:cxnSp>
        <p:nvCxnSpPr>
          <p:cNvPr id="127" name="126 Conector recto"/>
          <p:cNvCxnSpPr>
            <a:stCxn id="121" idx="3"/>
          </p:cNvCxnSpPr>
          <p:nvPr/>
        </p:nvCxnSpPr>
        <p:spPr>
          <a:xfrm>
            <a:off x="8359069" y="4308671"/>
            <a:ext cx="2124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>
            <a:stCxn id="122" idx="3"/>
          </p:cNvCxnSpPr>
          <p:nvPr/>
        </p:nvCxnSpPr>
        <p:spPr>
          <a:xfrm>
            <a:off x="8358735" y="4671725"/>
            <a:ext cx="2127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137 CuadroTexto"/>
          <p:cNvSpPr txBox="1"/>
          <p:nvPr/>
        </p:nvSpPr>
        <p:spPr>
          <a:xfrm>
            <a:off x="6739034" y="5045178"/>
            <a:ext cx="8339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Se reflejan</a:t>
            </a:r>
            <a:endParaRPr lang="es-CO" sz="1050" dirty="0"/>
          </a:p>
        </p:txBody>
      </p:sp>
      <p:sp>
        <p:nvSpPr>
          <p:cNvPr id="139" name="138 CuadroTexto"/>
          <p:cNvSpPr txBox="1"/>
          <p:nvPr/>
        </p:nvSpPr>
        <p:spPr>
          <a:xfrm>
            <a:off x="5499844" y="4205713"/>
            <a:ext cx="758996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00" dirty="0" smtClean="0"/>
              <a:t>Patentes</a:t>
            </a:r>
            <a:endParaRPr lang="es-CO" sz="1000" dirty="0"/>
          </a:p>
        </p:txBody>
      </p:sp>
      <p:sp>
        <p:nvSpPr>
          <p:cNvPr id="140" name="139 CuadroTexto"/>
          <p:cNvSpPr txBox="1"/>
          <p:nvPr/>
        </p:nvSpPr>
        <p:spPr>
          <a:xfrm>
            <a:off x="5535848" y="5958086"/>
            <a:ext cx="1017476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Aplicaciones informáticas </a:t>
            </a:r>
            <a:endParaRPr lang="es-CO" sz="1050" dirty="0"/>
          </a:p>
        </p:txBody>
      </p:sp>
      <p:sp>
        <p:nvSpPr>
          <p:cNvPr id="141" name="140 CuadroTexto"/>
          <p:cNvSpPr txBox="1"/>
          <p:nvPr/>
        </p:nvSpPr>
        <p:spPr>
          <a:xfrm>
            <a:off x="5499844" y="5045178"/>
            <a:ext cx="85601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00" dirty="0" smtClean="0"/>
              <a:t>Marcas </a:t>
            </a:r>
            <a:endParaRPr lang="es-CO" sz="1000" dirty="0"/>
          </a:p>
        </p:txBody>
      </p:sp>
      <p:cxnSp>
        <p:nvCxnSpPr>
          <p:cNvPr id="143" name="142 Conector angular"/>
          <p:cNvCxnSpPr/>
          <p:nvPr/>
        </p:nvCxnSpPr>
        <p:spPr>
          <a:xfrm rot="10800000" flipV="1">
            <a:off x="6567249" y="5159452"/>
            <a:ext cx="185710" cy="91290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Conector recto"/>
          <p:cNvCxnSpPr/>
          <p:nvPr/>
        </p:nvCxnSpPr>
        <p:spPr>
          <a:xfrm flipV="1">
            <a:off x="971600" y="3708980"/>
            <a:ext cx="3847700" cy="10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Conector recto"/>
          <p:cNvCxnSpPr>
            <a:stCxn id="86" idx="2"/>
          </p:cNvCxnSpPr>
          <p:nvPr/>
        </p:nvCxnSpPr>
        <p:spPr>
          <a:xfrm>
            <a:off x="4819301" y="3550443"/>
            <a:ext cx="0" cy="406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160 Conector recto"/>
          <p:cNvCxnSpPr/>
          <p:nvPr/>
        </p:nvCxnSpPr>
        <p:spPr>
          <a:xfrm>
            <a:off x="2895450" y="3708980"/>
            <a:ext cx="0" cy="131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angular"/>
          <p:cNvCxnSpPr>
            <a:stCxn id="93" idx="2"/>
            <a:endCxn id="101" idx="3"/>
          </p:cNvCxnSpPr>
          <p:nvPr/>
        </p:nvCxnSpPr>
        <p:spPr>
          <a:xfrm rot="16200000" flipH="1">
            <a:off x="2250514" y="4917798"/>
            <a:ext cx="1753331" cy="463458"/>
          </a:xfrm>
          <a:prstGeom prst="bentConnector4">
            <a:avLst>
              <a:gd name="adj1" fmla="val 6573"/>
              <a:gd name="adj2" fmla="val 2306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182 Conector angular"/>
          <p:cNvCxnSpPr>
            <a:stCxn id="93" idx="2"/>
            <a:endCxn id="101" idx="1"/>
          </p:cNvCxnSpPr>
          <p:nvPr/>
        </p:nvCxnSpPr>
        <p:spPr>
          <a:xfrm rot="5400000">
            <a:off x="1630128" y="4760870"/>
            <a:ext cx="1753331" cy="777315"/>
          </a:xfrm>
          <a:prstGeom prst="bentConnector4">
            <a:avLst>
              <a:gd name="adj1" fmla="val 6573"/>
              <a:gd name="adj2" fmla="val 1809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196 Conector recto"/>
          <p:cNvCxnSpPr>
            <a:stCxn id="99" idx="1"/>
          </p:cNvCxnSpPr>
          <p:nvPr/>
        </p:nvCxnSpPr>
        <p:spPr>
          <a:xfrm flipH="1">
            <a:off x="1520903" y="4720949"/>
            <a:ext cx="2963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197 Conector recto"/>
          <p:cNvCxnSpPr>
            <a:stCxn id="100" idx="1"/>
          </p:cNvCxnSpPr>
          <p:nvPr/>
        </p:nvCxnSpPr>
        <p:spPr>
          <a:xfrm flipH="1">
            <a:off x="1520903" y="5381133"/>
            <a:ext cx="2995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200 Conector recto"/>
          <p:cNvCxnSpPr>
            <a:endCxn id="99" idx="3"/>
          </p:cNvCxnSpPr>
          <p:nvPr/>
        </p:nvCxnSpPr>
        <p:spPr>
          <a:xfrm flipH="1">
            <a:off x="3653431" y="4720949"/>
            <a:ext cx="305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201 Conector recto"/>
          <p:cNvCxnSpPr>
            <a:endCxn id="100" idx="3"/>
          </p:cNvCxnSpPr>
          <p:nvPr/>
        </p:nvCxnSpPr>
        <p:spPr>
          <a:xfrm flipH="1">
            <a:off x="3656627" y="5366707"/>
            <a:ext cx="301972" cy="14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216 Conector angular"/>
          <p:cNvCxnSpPr/>
          <p:nvPr/>
        </p:nvCxnSpPr>
        <p:spPr>
          <a:xfrm rot="16200000" flipH="1">
            <a:off x="7711750" y="4273214"/>
            <a:ext cx="1176376" cy="543107"/>
          </a:xfrm>
          <a:prstGeom prst="bentConnector3">
            <a:avLst>
              <a:gd name="adj1" fmla="val 10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219 Conector recto"/>
          <p:cNvCxnSpPr>
            <a:stCxn id="120" idx="3"/>
          </p:cNvCxnSpPr>
          <p:nvPr/>
        </p:nvCxnSpPr>
        <p:spPr>
          <a:xfrm>
            <a:off x="8360932" y="5147322"/>
            <a:ext cx="21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angular"/>
          <p:cNvCxnSpPr>
            <a:stCxn id="139" idx="3"/>
          </p:cNvCxnSpPr>
          <p:nvPr/>
        </p:nvCxnSpPr>
        <p:spPr>
          <a:xfrm>
            <a:off x="6258840" y="4332671"/>
            <a:ext cx="387338" cy="8394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stCxn id="138" idx="1"/>
            <a:endCxn id="141" idx="3"/>
          </p:cNvCxnSpPr>
          <p:nvPr/>
        </p:nvCxnSpPr>
        <p:spPr>
          <a:xfrm flipH="1">
            <a:off x="6355854" y="5172136"/>
            <a:ext cx="383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270 CuadroTexto"/>
          <p:cNvSpPr txBox="1"/>
          <p:nvPr/>
        </p:nvSpPr>
        <p:spPr>
          <a:xfrm>
            <a:off x="4439803" y="3938155"/>
            <a:ext cx="758996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excepto</a:t>
            </a:r>
            <a:endParaRPr lang="es-CO" sz="1000" dirty="0"/>
          </a:p>
        </p:txBody>
      </p:sp>
      <p:cxnSp>
        <p:nvCxnSpPr>
          <p:cNvPr id="272" name="271 Conector recto"/>
          <p:cNvCxnSpPr>
            <a:stCxn id="271" idx="2"/>
          </p:cNvCxnSpPr>
          <p:nvPr/>
        </p:nvCxnSpPr>
        <p:spPr>
          <a:xfrm>
            <a:off x="4819301" y="4192071"/>
            <a:ext cx="9283" cy="14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275 CuadroTexto"/>
          <p:cNvSpPr txBox="1"/>
          <p:nvPr/>
        </p:nvSpPr>
        <p:spPr>
          <a:xfrm>
            <a:off x="4283967" y="4332671"/>
            <a:ext cx="103937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CO" sz="1000" dirty="0" smtClean="0"/>
          </a:p>
          <a:p>
            <a:pPr algn="ctr"/>
            <a:r>
              <a:rPr lang="es-CO" sz="1000" dirty="0" smtClean="0"/>
              <a:t>Contratos de construcción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13393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15816" y="339894"/>
            <a:ext cx="2952328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NIC 23.COSTES POR INTERESES</a:t>
            </a:r>
            <a:endParaRPr lang="es-CO" sz="1100" dirty="0"/>
          </a:p>
        </p:txBody>
      </p:sp>
      <p:cxnSp>
        <p:nvCxnSpPr>
          <p:cNvPr id="4" name="3 Conector recto"/>
          <p:cNvCxnSpPr>
            <a:stCxn id="2" idx="2"/>
          </p:cNvCxnSpPr>
          <p:nvPr/>
        </p:nvCxnSpPr>
        <p:spPr>
          <a:xfrm>
            <a:off x="4391980" y="601504"/>
            <a:ext cx="0" cy="16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267744" y="764703"/>
            <a:ext cx="4248472" cy="5309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i="1" dirty="0"/>
              <a:t>los intereses y otros costes, en los que la empresa incurre y que están relacionados con los fondos que ha tomado prestados.</a:t>
            </a:r>
            <a:r>
              <a:rPr lang="es-CO" b="1" i="1" dirty="0"/>
              <a:t> </a:t>
            </a:r>
            <a:endParaRPr lang="es-CO" dirty="0"/>
          </a:p>
        </p:txBody>
      </p:sp>
      <p:cxnSp>
        <p:nvCxnSpPr>
          <p:cNvPr id="7" name="6 Conector recto"/>
          <p:cNvCxnSpPr>
            <a:stCxn id="5" idx="2"/>
          </p:cNvCxnSpPr>
          <p:nvPr/>
        </p:nvCxnSpPr>
        <p:spPr>
          <a:xfrm>
            <a:off x="4391980" y="1295618"/>
            <a:ext cx="0" cy="202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971600" y="1498213"/>
            <a:ext cx="716479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251520" y="1588150"/>
            <a:ext cx="180020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Son reconocidos</a:t>
            </a:r>
            <a:endParaRPr lang="es-CO" sz="1050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971600" y="1498213"/>
            <a:ext cx="0" cy="89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659108" y="266671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salvo</a:t>
            </a:r>
            <a:r>
              <a:rPr lang="es-CO" dirty="0" smtClean="0"/>
              <a:t> </a:t>
            </a:r>
            <a:endParaRPr lang="es-CO" dirty="0"/>
          </a:p>
        </p:txBody>
      </p:sp>
      <p:cxnSp>
        <p:nvCxnSpPr>
          <p:cNvPr id="16" name="15 Conector recto"/>
          <p:cNvCxnSpPr>
            <a:stCxn id="11" idx="2"/>
          </p:cNvCxnSpPr>
          <p:nvPr/>
        </p:nvCxnSpPr>
        <p:spPr>
          <a:xfrm>
            <a:off x="1151620" y="1842066"/>
            <a:ext cx="0" cy="146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>
            <a:stCxn id="14" idx="2"/>
          </p:cNvCxnSpPr>
          <p:nvPr/>
        </p:nvCxnSpPr>
        <p:spPr>
          <a:xfrm>
            <a:off x="1127160" y="3036043"/>
            <a:ext cx="0" cy="134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648923" y="2366593"/>
            <a:ext cx="936104" cy="246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gastos</a:t>
            </a:r>
            <a:endParaRPr lang="es-CO" sz="10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236296" y="1613592"/>
            <a:ext cx="180020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Deben revelar</a:t>
            </a:r>
            <a:endParaRPr lang="es-CO" sz="1050" dirty="0"/>
          </a:p>
        </p:txBody>
      </p:sp>
      <p:cxnSp>
        <p:nvCxnSpPr>
          <p:cNvPr id="22" name="21 Conector recto"/>
          <p:cNvCxnSpPr>
            <a:stCxn id="20" idx="0"/>
          </p:cNvCxnSpPr>
          <p:nvPr/>
        </p:nvCxnSpPr>
        <p:spPr>
          <a:xfrm flipV="1">
            <a:off x="8136396" y="1498214"/>
            <a:ext cx="0" cy="115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8136396" y="1867508"/>
            <a:ext cx="0" cy="146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648923" y="191545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Como</a:t>
            </a:r>
            <a:r>
              <a:rPr lang="es-CO" dirty="0" smtClean="0"/>
              <a:t> </a:t>
            </a:r>
            <a:endParaRPr lang="es-CO" dirty="0"/>
          </a:p>
        </p:txBody>
      </p:sp>
      <p:cxnSp>
        <p:nvCxnSpPr>
          <p:cNvPr id="28" name="27 Conector recto"/>
          <p:cNvCxnSpPr/>
          <p:nvPr/>
        </p:nvCxnSpPr>
        <p:spPr>
          <a:xfrm>
            <a:off x="1116975" y="2207425"/>
            <a:ext cx="0" cy="134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1136725" y="2612814"/>
            <a:ext cx="0" cy="134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659108" y="3177315"/>
            <a:ext cx="93610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Si fueran capitalizados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683568" y="3694715"/>
            <a:ext cx="93610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Cuando se habla de </a:t>
            </a:r>
            <a:r>
              <a:rPr lang="es-CO" dirty="0" smtClean="0"/>
              <a:t> </a:t>
            </a:r>
            <a:endParaRPr lang="es-CO" dirty="0"/>
          </a:p>
        </p:txBody>
      </p:sp>
      <p:cxnSp>
        <p:nvCxnSpPr>
          <p:cNvPr id="34" name="33 Conector recto"/>
          <p:cNvCxnSpPr>
            <a:stCxn id="30" idx="2"/>
            <a:endCxn id="33" idx="0"/>
          </p:cNvCxnSpPr>
          <p:nvPr/>
        </p:nvCxnSpPr>
        <p:spPr>
          <a:xfrm>
            <a:off x="1127160" y="3577425"/>
            <a:ext cx="24460" cy="117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>
            <a:stCxn id="33" idx="2"/>
          </p:cNvCxnSpPr>
          <p:nvPr/>
        </p:nvCxnSpPr>
        <p:spPr>
          <a:xfrm>
            <a:off x="1151620" y="4225630"/>
            <a:ext cx="0" cy="105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683568" y="4437112"/>
            <a:ext cx="936104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adquisición</a:t>
            </a:r>
            <a:endParaRPr lang="es-CO" sz="1050" dirty="0"/>
          </a:p>
        </p:txBody>
      </p:sp>
      <p:cxnSp>
        <p:nvCxnSpPr>
          <p:cNvPr id="47" name="46 Conector angular"/>
          <p:cNvCxnSpPr>
            <a:endCxn id="45" idx="1"/>
          </p:cNvCxnSpPr>
          <p:nvPr/>
        </p:nvCxnSpPr>
        <p:spPr>
          <a:xfrm rot="10800000" flipV="1">
            <a:off x="683569" y="4331370"/>
            <a:ext cx="468055" cy="232700"/>
          </a:xfrm>
          <a:prstGeom prst="bentConnector3">
            <a:avLst>
              <a:gd name="adj1" fmla="val 1707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659108" y="4869160"/>
            <a:ext cx="936104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construcción</a:t>
            </a:r>
            <a:endParaRPr lang="es-CO" sz="105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648923" y="5299818"/>
            <a:ext cx="936104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producción</a:t>
            </a:r>
            <a:endParaRPr lang="es-CO" sz="1050" dirty="0"/>
          </a:p>
        </p:txBody>
      </p:sp>
      <p:cxnSp>
        <p:nvCxnSpPr>
          <p:cNvPr id="54" name="53 Conector angular"/>
          <p:cNvCxnSpPr>
            <a:endCxn id="51" idx="1"/>
          </p:cNvCxnSpPr>
          <p:nvPr/>
        </p:nvCxnSpPr>
        <p:spPr>
          <a:xfrm rot="16200000" flipH="1">
            <a:off x="173689" y="4510698"/>
            <a:ext cx="664747" cy="30609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angular"/>
          <p:cNvCxnSpPr>
            <a:endCxn id="52" idx="1"/>
          </p:cNvCxnSpPr>
          <p:nvPr/>
        </p:nvCxnSpPr>
        <p:spPr>
          <a:xfrm rot="16200000" flipH="1">
            <a:off x="-46734" y="4731118"/>
            <a:ext cx="1095407" cy="29590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605461" y="5741144"/>
            <a:ext cx="1092325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De activos</a:t>
            </a:r>
            <a:endParaRPr lang="es-CO" sz="1050" dirty="0"/>
          </a:p>
        </p:txBody>
      </p:sp>
      <p:cxnSp>
        <p:nvCxnSpPr>
          <p:cNvPr id="71" name="70 Conector angular"/>
          <p:cNvCxnSpPr>
            <a:endCxn id="45" idx="3"/>
          </p:cNvCxnSpPr>
          <p:nvPr/>
        </p:nvCxnSpPr>
        <p:spPr>
          <a:xfrm>
            <a:off x="1151624" y="4331368"/>
            <a:ext cx="468048" cy="232702"/>
          </a:xfrm>
          <a:prstGeom prst="bentConnector3">
            <a:avLst>
              <a:gd name="adj1" fmla="val 1488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angular"/>
          <p:cNvCxnSpPr>
            <a:endCxn id="51" idx="3"/>
          </p:cNvCxnSpPr>
          <p:nvPr/>
        </p:nvCxnSpPr>
        <p:spPr>
          <a:xfrm rot="5400000">
            <a:off x="1408952" y="4544914"/>
            <a:ext cx="637464" cy="26494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angular"/>
          <p:cNvCxnSpPr/>
          <p:nvPr/>
        </p:nvCxnSpPr>
        <p:spPr>
          <a:xfrm rot="5400000" flipH="1" flipV="1">
            <a:off x="942681" y="4815781"/>
            <a:ext cx="1296144" cy="538806"/>
          </a:xfrm>
          <a:prstGeom prst="bentConnector3">
            <a:avLst>
              <a:gd name="adj1" fmla="val 32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>
            <a:stCxn id="52" idx="3"/>
          </p:cNvCxnSpPr>
          <p:nvPr/>
        </p:nvCxnSpPr>
        <p:spPr>
          <a:xfrm>
            <a:off x="1585027" y="5426776"/>
            <a:ext cx="275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>
            <a:stCxn id="67" idx="2"/>
          </p:cNvCxnSpPr>
          <p:nvPr/>
        </p:nvCxnSpPr>
        <p:spPr>
          <a:xfrm flipH="1">
            <a:off x="1151620" y="5995060"/>
            <a:ext cx="4" cy="98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323528" y="6109846"/>
            <a:ext cx="1728192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b="1" i="1" dirty="0"/>
              <a:t>formando parte del coste de dichos activos </a:t>
            </a:r>
            <a:endParaRPr lang="es-CO" sz="1050" dirty="0"/>
          </a:p>
        </p:txBody>
      </p:sp>
      <p:cxnSp>
        <p:nvCxnSpPr>
          <p:cNvPr id="92" name="91 Conector angular"/>
          <p:cNvCxnSpPr/>
          <p:nvPr/>
        </p:nvCxnSpPr>
        <p:spPr>
          <a:xfrm rot="5400000">
            <a:off x="6434612" y="2755189"/>
            <a:ext cx="2062784" cy="1476164"/>
          </a:xfrm>
          <a:prstGeom prst="bentConnector3">
            <a:avLst>
              <a:gd name="adj1" fmla="val 31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CuadroTexto"/>
          <p:cNvSpPr txBox="1"/>
          <p:nvPr/>
        </p:nvSpPr>
        <p:spPr>
          <a:xfrm>
            <a:off x="6948264" y="2759044"/>
            <a:ext cx="1871485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00" i="1" dirty="0"/>
              <a:t>las políticas contables adoptadas con relación a los costes por intereses; </a:t>
            </a:r>
            <a:endParaRPr lang="es-CO" sz="1000" dirty="0"/>
          </a:p>
        </p:txBody>
      </p:sp>
      <p:sp>
        <p:nvSpPr>
          <p:cNvPr id="95" name="94 CuadroTexto"/>
          <p:cNvSpPr txBox="1"/>
          <p:nvPr/>
        </p:nvSpPr>
        <p:spPr>
          <a:xfrm>
            <a:off x="7502103" y="1997365"/>
            <a:ext cx="1271125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En los estados financiero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96" name="95 CuadroTexto"/>
          <p:cNvSpPr txBox="1"/>
          <p:nvPr/>
        </p:nvSpPr>
        <p:spPr>
          <a:xfrm>
            <a:off x="6946552" y="3466248"/>
            <a:ext cx="1871485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00" i="1" dirty="0"/>
              <a:t>el importe de los costes por intereses capitalizados durante el ejercicio; </a:t>
            </a:r>
            <a:endParaRPr lang="es-CO" sz="1000" dirty="0"/>
          </a:p>
        </p:txBody>
      </p:sp>
      <p:sp>
        <p:nvSpPr>
          <p:cNvPr id="97" name="96 CuadroTexto"/>
          <p:cNvSpPr txBox="1"/>
          <p:nvPr/>
        </p:nvSpPr>
        <p:spPr>
          <a:xfrm>
            <a:off x="6948263" y="4170720"/>
            <a:ext cx="187148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00" i="1" dirty="0"/>
              <a:t>tipo de capitalización utilizado para determinar el importe de los costes por intereses susceptibles de capitalización</a:t>
            </a:r>
            <a:r>
              <a:rPr lang="es-CO" sz="1000" b="1" i="1" dirty="0"/>
              <a:t>. </a:t>
            </a:r>
            <a:r>
              <a:rPr lang="es-CO" sz="1000" i="1" dirty="0" smtClean="0"/>
              <a:t> </a:t>
            </a:r>
            <a:endParaRPr lang="es-CO" sz="1000" dirty="0"/>
          </a:p>
        </p:txBody>
      </p:sp>
      <p:cxnSp>
        <p:nvCxnSpPr>
          <p:cNvPr id="99" name="98 Conector recto"/>
          <p:cNvCxnSpPr>
            <a:endCxn id="94" idx="1"/>
          </p:cNvCxnSpPr>
          <p:nvPr/>
        </p:nvCxnSpPr>
        <p:spPr>
          <a:xfrm>
            <a:off x="6727922" y="3036043"/>
            <a:ext cx="2203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>
            <a:endCxn id="96" idx="1"/>
          </p:cNvCxnSpPr>
          <p:nvPr/>
        </p:nvCxnSpPr>
        <p:spPr>
          <a:xfrm>
            <a:off x="6727922" y="3743247"/>
            <a:ext cx="218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>
            <a:endCxn id="97" idx="1"/>
          </p:cNvCxnSpPr>
          <p:nvPr/>
        </p:nvCxnSpPr>
        <p:spPr>
          <a:xfrm>
            <a:off x="6727922" y="4524663"/>
            <a:ext cx="2203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CuadroTexto"/>
          <p:cNvSpPr txBox="1"/>
          <p:nvPr/>
        </p:nvSpPr>
        <p:spPr>
          <a:xfrm>
            <a:off x="3582525" y="1613592"/>
            <a:ext cx="180020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Su capitalización</a:t>
            </a:r>
            <a:endParaRPr lang="es-CO" sz="1050" dirty="0"/>
          </a:p>
        </p:txBody>
      </p:sp>
      <p:cxnSp>
        <p:nvCxnSpPr>
          <p:cNvPr id="111" name="110 Conector recto"/>
          <p:cNvCxnSpPr/>
          <p:nvPr/>
        </p:nvCxnSpPr>
        <p:spPr>
          <a:xfrm>
            <a:off x="4391980" y="1500027"/>
            <a:ext cx="0" cy="113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/>
          <p:nvPr/>
        </p:nvCxnSpPr>
        <p:spPr>
          <a:xfrm flipH="1" flipV="1">
            <a:off x="2987824" y="1988840"/>
            <a:ext cx="2736305" cy="8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CuadroTexto"/>
          <p:cNvSpPr txBox="1"/>
          <p:nvPr/>
        </p:nvSpPr>
        <p:spPr>
          <a:xfrm>
            <a:off x="2421496" y="2262822"/>
            <a:ext cx="1379789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comenzara</a:t>
            </a:r>
            <a:endParaRPr lang="es-CO" sz="1050" dirty="0"/>
          </a:p>
        </p:txBody>
      </p:sp>
      <p:cxnSp>
        <p:nvCxnSpPr>
          <p:cNvPr id="119" name="118 Conector recto"/>
          <p:cNvCxnSpPr/>
          <p:nvPr/>
        </p:nvCxnSpPr>
        <p:spPr>
          <a:xfrm>
            <a:off x="2987824" y="2014282"/>
            <a:ext cx="0" cy="193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121 CuadroTexto"/>
          <p:cNvSpPr txBox="1"/>
          <p:nvPr/>
        </p:nvSpPr>
        <p:spPr>
          <a:xfrm>
            <a:off x="4697246" y="2239635"/>
            <a:ext cx="180020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finalizara</a:t>
            </a:r>
            <a:endParaRPr lang="es-CO" sz="1050" dirty="0"/>
          </a:p>
        </p:txBody>
      </p:sp>
      <p:cxnSp>
        <p:nvCxnSpPr>
          <p:cNvPr id="124" name="123 Conector recto"/>
          <p:cNvCxnSpPr/>
          <p:nvPr/>
        </p:nvCxnSpPr>
        <p:spPr>
          <a:xfrm>
            <a:off x="5724128" y="1993102"/>
            <a:ext cx="1" cy="214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>
            <a:stCxn id="115" idx="2"/>
          </p:cNvCxnSpPr>
          <p:nvPr/>
        </p:nvCxnSpPr>
        <p:spPr>
          <a:xfrm>
            <a:off x="3111391" y="2516738"/>
            <a:ext cx="1" cy="242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126 CuadroTexto"/>
          <p:cNvSpPr txBox="1"/>
          <p:nvPr/>
        </p:nvSpPr>
        <p:spPr>
          <a:xfrm>
            <a:off x="4824029" y="4895861"/>
            <a:ext cx="1800200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i="1" dirty="0" smtClean="0"/>
              <a:t>para </a:t>
            </a:r>
            <a:r>
              <a:rPr lang="es-CO" sz="1050" i="1" dirty="0"/>
              <a:t>preparar al activo cualificado para su utilización deseada o para su venta. </a:t>
            </a:r>
            <a:endParaRPr lang="es-CO" sz="1050" dirty="0"/>
          </a:p>
        </p:txBody>
      </p:sp>
      <p:sp>
        <p:nvSpPr>
          <p:cNvPr id="128" name="127 CuadroTexto"/>
          <p:cNvSpPr txBox="1"/>
          <p:nvPr/>
        </p:nvSpPr>
        <p:spPr>
          <a:xfrm>
            <a:off x="2421496" y="4930486"/>
            <a:ext cx="180020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/>
              <a:t>se estén llevando a las actividades necesarias para preparar el activo para su uso deseado o para su venta</a:t>
            </a:r>
            <a:r>
              <a:rPr lang="es-CO" sz="1050" b="1" i="1" dirty="0"/>
              <a:t>. </a:t>
            </a:r>
            <a:endParaRPr lang="es-CO" sz="1050" dirty="0"/>
          </a:p>
        </p:txBody>
      </p:sp>
      <p:sp>
        <p:nvSpPr>
          <p:cNvPr id="129" name="128 CuadroTexto"/>
          <p:cNvSpPr txBox="1"/>
          <p:nvPr/>
        </p:nvSpPr>
        <p:spPr>
          <a:xfrm>
            <a:off x="2365044" y="3105293"/>
            <a:ext cx="1800200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/>
              <a:t>se haya incurrido en gastos con relación al activo;</a:t>
            </a:r>
          </a:p>
        </p:txBody>
      </p:sp>
      <p:sp>
        <p:nvSpPr>
          <p:cNvPr id="132" name="131 CuadroTexto"/>
          <p:cNvSpPr txBox="1"/>
          <p:nvPr/>
        </p:nvSpPr>
        <p:spPr>
          <a:xfrm>
            <a:off x="2365044" y="4070751"/>
            <a:ext cx="1800200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/>
              <a:t>se haya incurrido en costes por </a:t>
            </a:r>
            <a:r>
              <a:rPr lang="es-CO" sz="1050" dirty="0" smtClean="0"/>
              <a:t>intereses</a:t>
            </a:r>
            <a:endParaRPr lang="es-CO" sz="1050" dirty="0"/>
          </a:p>
        </p:txBody>
      </p:sp>
      <p:cxnSp>
        <p:nvCxnSpPr>
          <p:cNvPr id="140" name="139 Conector angular"/>
          <p:cNvCxnSpPr>
            <a:stCxn id="115" idx="2"/>
            <a:endCxn id="128" idx="1"/>
          </p:cNvCxnSpPr>
          <p:nvPr/>
        </p:nvCxnSpPr>
        <p:spPr>
          <a:xfrm rot="5400000">
            <a:off x="1374904" y="3563331"/>
            <a:ext cx="2783080" cy="689895"/>
          </a:xfrm>
          <a:prstGeom prst="bentConnector4">
            <a:avLst>
              <a:gd name="adj1" fmla="val 11248"/>
              <a:gd name="adj2" fmla="val 1539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"/>
          <p:cNvCxnSpPr>
            <a:stCxn id="129" idx="1"/>
          </p:cNvCxnSpPr>
          <p:nvPr/>
        </p:nvCxnSpPr>
        <p:spPr>
          <a:xfrm flipH="1">
            <a:off x="2070361" y="3313042"/>
            <a:ext cx="294683" cy="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recto"/>
          <p:cNvCxnSpPr>
            <a:stCxn id="132" idx="1"/>
          </p:cNvCxnSpPr>
          <p:nvPr/>
        </p:nvCxnSpPr>
        <p:spPr>
          <a:xfrm flipH="1">
            <a:off x="2069028" y="4278500"/>
            <a:ext cx="29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180 CuadroTexto"/>
          <p:cNvSpPr txBox="1"/>
          <p:nvPr/>
        </p:nvSpPr>
        <p:spPr>
          <a:xfrm>
            <a:off x="5129294" y="264063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cuando</a:t>
            </a:r>
            <a:r>
              <a:rPr lang="es-CO" dirty="0" smtClean="0"/>
              <a:t> </a:t>
            </a:r>
            <a:endParaRPr lang="es-CO" dirty="0"/>
          </a:p>
        </p:txBody>
      </p:sp>
      <p:cxnSp>
        <p:nvCxnSpPr>
          <p:cNvPr id="187" name="186 Conector recto"/>
          <p:cNvCxnSpPr>
            <a:stCxn id="122" idx="2"/>
            <a:endCxn id="181" idx="0"/>
          </p:cNvCxnSpPr>
          <p:nvPr/>
        </p:nvCxnSpPr>
        <p:spPr>
          <a:xfrm>
            <a:off x="5597346" y="2493551"/>
            <a:ext cx="0" cy="147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>
            <a:stCxn id="181" idx="2"/>
          </p:cNvCxnSpPr>
          <p:nvPr/>
        </p:nvCxnSpPr>
        <p:spPr>
          <a:xfrm>
            <a:off x="5597346" y="3009971"/>
            <a:ext cx="0" cy="160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189 CuadroTexto"/>
          <p:cNvSpPr txBox="1"/>
          <p:nvPr/>
        </p:nvSpPr>
        <p:spPr>
          <a:xfrm>
            <a:off x="4697246" y="3177315"/>
            <a:ext cx="180020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Se completen </a:t>
            </a:r>
            <a:endParaRPr lang="es-CO" sz="1050" dirty="0"/>
          </a:p>
        </p:txBody>
      </p:sp>
      <p:sp>
        <p:nvSpPr>
          <p:cNvPr id="191" name="190 CuadroTexto"/>
          <p:cNvSpPr txBox="1"/>
          <p:nvPr/>
        </p:nvSpPr>
        <p:spPr>
          <a:xfrm>
            <a:off x="5210687" y="3562036"/>
            <a:ext cx="773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todas</a:t>
            </a:r>
            <a:r>
              <a:rPr lang="es-CO" dirty="0" smtClean="0"/>
              <a:t> </a:t>
            </a:r>
            <a:endParaRPr lang="es-CO" dirty="0"/>
          </a:p>
        </p:txBody>
      </p:sp>
      <p:cxnSp>
        <p:nvCxnSpPr>
          <p:cNvPr id="193" name="192 Conector recto"/>
          <p:cNvCxnSpPr>
            <a:stCxn id="190" idx="2"/>
            <a:endCxn id="191" idx="0"/>
          </p:cNvCxnSpPr>
          <p:nvPr/>
        </p:nvCxnSpPr>
        <p:spPr>
          <a:xfrm>
            <a:off x="5597346" y="3431231"/>
            <a:ext cx="0" cy="130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95 Conector recto"/>
          <p:cNvCxnSpPr/>
          <p:nvPr/>
        </p:nvCxnSpPr>
        <p:spPr>
          <a:xfrm>
            <a:off x="5597346" y="3945009"/>
            <a:ext cx="0" cy="150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202 CuadroTexto"/>
          <p:cNvSpPr txBox="1"/>
          <p:nvPr/>
        </p:nvSpPr>
        <p:spPr>
          <a:xfrm>
            <a:off x="4927722" y="4070751"/>
            <a:ext cx="1516486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las actividades </a:t>
            </a:r>
            <a:endParaRPr lang="es-CO" sz="1050" dirty="0"/>
          </a:p>
        </p:txBody>
      </p:sp>
      <p:sp>
        <p:nvSpPr>
          <p:cNvPr id="204" name="203 CuadroTexto"/>
          <p:cNvSpPr txBox="1"/>
          <p:nvPr/>
        </p:nvSpPr>
        <p:spPr>
          <a:xfrm>
            <a:off x="5079523" y="4486249"/>
            <a:ext cx="11830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necesarias</a:t>
            </a:r>
            <a:endParaRPr lang="es-CO" dirty="0"/>
          </a:p>
        </p:txBody>
      </p:sp>
      <p:cxnSp>
        <p:nvCxnSpPr>
          <p:cNvPr id="206" name="205 Conector recto"/>
          <p:cNvCxnSpPr>
            <a:stCxn id="203" idx="2"/>
          </p:cNvCxnSpPr>
          <p:nvPr/>
        </p:nvCxnSpPr>
        <p:spPr>
          <a:xfrm>
            <a:off x="5685965" y="4324667"/>
            <a:ext cx="0" cy="123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206 Conector recto"/>
          <p:cNvCxnSpPr>
            <a:stCxn id="204" idx="2"/>
          </p:cNvCxnSpPr>
          <p:nvPr/>
        </p:nvCxnSpPr>
        <p:spPr>
          <a:xfrm>
            <a:off x="5671056" y="4740165"/>
            <a:ext cx="0" cy="128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6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55776" y="339894"/>
            <a:ext cx="3888432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100" b="1" dirty="0" smtClean="0"/>
              <a:t>NIC 27.ESTADOS FINANCIEROS CONSOLIDADOS Y SEPARADOS</a:t>
            </a:r>
            <a:endParaRPr lang="es-CO" sz="1100" dirty="0"/>
          </a:p>
        </p:txBody>
      </p:sp>
      <p:cxnSp>
        <p:nvCxnSpPr>
          <p:cNvPr id="4" name="3 Conector recto"/>
          <p:cNvCxnSpPr>
            <a:stCxn id="2" idx="2"/>
          </p:cNvCxnSpPr>
          <p:nvPr/>
        </p:nvCxnSpPr>
        <p:spPr>
          <a:xfrm>
            <a:off x="4499992" y="601504"/>
            <a:ext cx="0" cy="16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3347864" y="764704"/>
            <a:ext cx="2304256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i="1" dirty="0"/>
              <a:t>son los estados financieros de un grupo, presentados como si se tratase de una sola entidad económica </a:t>
            </a:r>
            <a:endParaRPr lang="es-CO" sz="1050" dirty="0"/>
          </a:p>
        </p:txBody>
      </p:sp>
      <p:cxnSp>
        <p:nvCxnSpPr>
          <p:cNvPr id="8" name="7 Conector recto"/>
          <p:cNvCxnSpPr>
            <a:stCxn id="6" idx="2"/>
          </p:cNvCxnSpPr>
          <p:nvPr/>
        </p:nvCxnSpPr>
        <p:spPr>
          <a:xfrm>
            <a:off x="4499992" y="1341785"/>
            <a:ext cx="0" cy="142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930795" y="1439138"/>
            <a:ext cx="7596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930795" y="1439138"/>
            <a:ext cx="0" cy="143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23963" y="1628799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No será necesario si y solo si </a:t>
            </a:r>
            <a:endParaRPr lang="es-CO" sz="1100" dirty="0"/>
          </a:p>
        </p:txBody>
      </p:sp>
      <p:cxnSp>
        <p:nvCxnSpPr>
          <p:cNvPr id="17" name="16 Conector recto"/>
          <p:cNvCxnSpPr/>
          <p:nvPr/>
        </p:nvCxnSpPr>
        <p:spPr>
          <a:xfrm>
            <a:off x="930795" y="2059686"/>
            <a:ext cx="0" cy="143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251520" y="2276872"/>
            <a:ext cx="1872208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La matriz es dependiente de otra matriz</a:t>
            </a:r>
            <a:endParaRPr lang="es-CO" sz="105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51520" y="2780928"/>
            <a:ext cx="1872208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Cuando los pasivos  o patrimonio netos no se negocian en mercado publico</a:t>
            </a:r>
            <a:endParaRPr lang="es-CO" sz="1050" dirty="0"/>
          </a:p>
        </p:txBody>
      </p:sp>
      <p:cxnSp>
        <p:nvCxnSpPr>
          <p:cNvPr id="21" name="20 Conector recto"/>
          <p:cNvCxnSpPr>
            <a:stCxn id="19" idx="3"/>
          </p:cNvCxnSpPr>
          <p:nvPr/>
        </p:nvCxnSpPr>
        <p:spPr>
          <a:xfrm flipV="1">
            <a:off x="2123728" y="3069468"/>
            <a:ext cx="18002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2322252" y="2861720"/>
            <a:ext cx="5760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 smtClean="0"/>
              <a:t>Es decir</a:t>
            </a:r>
            <a:endParaRPr lang="es-CO" sz="1050" dirty="0"/>
          </a:p>
        </p:txBody>
      </p:sp>
      <p:cxnSp>
        <p:nvCxnSpPr>
          <p:cNvPr id="25" name="24 Conector recto"/>
          <p:cNvCxnSpPr>
            <a:endCxn id="23" idx="3"/>
          </p:cNvCxnSpPr>
          <p:nvPr/>
        </p:nvCxnSpPr>
        <p:spPr>
          <a:xfrm>
            <a:off x="2679816" y="3056691"/>
            <a:ext cx="218500" cy="12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3046447" y="2490886"/>
            <a:ext cx="864096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/>
              <a:t>b</a:t>
            </a:r>
            <a:r>
              <a:rPr lang="es-CO" sz="1050" dirty="0" smtClean="0"/>
              <a:t>olsa de valores</a:t>
            </a:r>
            <a:endParaRPr lang="es-CO" sz="105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037684" y="3088071"/>
            <a:ext cx="864096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Mercados regionales o locales</a:t>
            </a:r>
            <a:endParaRPr lang="es-CO" sz="1050" dirty="0"/>
          </a:p>
        </p:txBody>
      </p:sp>
      <p:cxnSp>
        <p:nvCxnSpPr>
          <p:cNvPr id="30" name="29 Conector angular"/>
          <p:cNvCxnSpPr>
            <a:stCxn id="27" idx="1"/>
            <a:endCxn id="23" idx="3"/>
          </p:cNvCxnSpPr>
          <p:nvPr/>
        </p:nvCxnSpPr>
        <p:spPr>
          <a:xfrm rot="10800000" flipV="1">
            <a:off x="2898317" y="2698635"/>
            <a:ext cx="148131" cy="37083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angular"/>
          <p:cNvCxnSpPr>
            <a:stCxn id="28" idx="1"/>
            <a:endCxn id="23" idx="3"/>
          </p:cNvCxnSpPr>
          <p:nvPr/>
        </p:nvCxnSpPr>
        <p:spPr>
          <a:xfrm rot="10800000">
            <a:off x="2898316" y="3069470"/>
            <a:ext cx="139368" cy="30714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237601" y="3457403"/>
            <a:ext cx="1872208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Que la ultima dominante elabore los estados  financieros .</a:t>
            </a:r>
            <a:endParaRPr lang="es-CO" sz="1050" dirty="0"/>
          </a:p>
        </p:txBody>
      </p:sp>
      <p:cxnSp>
        <p:nvCxnSpPr>
          <p:cNvPr id="38" name="37 Conector angular"/>
          <p:cNvCxnSpPr>
            <a:endCxn id="18" idx="1"/>
          </p:cNvCxnSpPr>
          <p:nvPr/>
        </p:nvCxnSpPr>
        <p:spPr>
          <a:xfrm rot="10800000" flipV="1">
            <a:off x="251520" y="2203193"/>
            <a:ext cx="684076" cy="281427"/>
          </a:xfrm>
          <a:prstGeom prst="bentConnector3">
            <a:avLst>
              <a:gd name="adj1" fmla="val 1199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V="1">
            <a:off x="123963" y="2203195"/>
            <a:ext cx="1" cy="2676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36" idx="1"/>
          </p:cNvCxnSpPr>
          <p:nvPr/>
        </p:nvCxnSpPr>
        <p:spPr>
          <a:xfrm flipH="1" flipV="1">
            <a:off x="123963" y="3745943"/>
            <a:ext cx="11363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stCxn id="19" idx="1"/>
          </p:cNvCxnSpPr>
          <p:nvPr/>
        </p:nvCxnSpPr>
        <p:spPr>
          <a:xfrm flipH="1" flipV="1">
            <a:off x="123963" y="3056689"/>
            <a:ext cx="127557" cy="12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237601" y="4186884"/>
            <a:ext cx="1872208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/>
              <a:t>la dominante no registra, ni está en proceso de registrar, sus estados financieros en una comisión de valores u otra organización reguladora, con el fin de emitir algún tipo de instrumentos en un mercado público; </a:t>
            </a:r>
          </a:p>
        </p:txBody>
      </p:sp>
      <p:cxnSp>
        <p:nvCxnSpPr>
          <p:cNvPr id="61" name="60 Conector recto"/>
          <p:cNvCxnSpPr>
            <a:stCxn id="57" idx="1"/>
          </p:cNvCxnSpPr>
          <p:nvPr/>
        </p:nvCxnSpPr>
        <p:spPr>
          <a:xfrm flipH="1" flipV="1">
            <a:off x="123963" y="4879381"/>
            <a:ext cx="11363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CuadroTexto"/>
          <p:cNvSpPr txBox="1"/>
          <p:nvPr/>
        </p:nvSpPr>
        <p:spPr>
          <a:xfrm>
            <a:off x="7491461" y="1603031"/>
            <a:ext cx="1656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Cuando la entidad presente sus estados financieros </a:t>
            </a:r>
            <a:endParaRPr lang="es-CO" sz="1100" dirty="0"/>
          </a:p>
        </p:txBody>
      </p:sp>
      <p:cxnSp>
        <p:nvCxnSpPr>
          <p:cNvPr id="65" name="64 Conector recto"/>
          <p:cNvCxnSpPr/>
          <p:nvPr/>
        </p:nvCxnSpPr>
        <p:spPr>
          <a:xfrm>
            <a:off x="8532440" y="1413284"/>
            <a:ext cx="0" cy="187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>
            <a:stCxn id="63" idx="2"/>
          </p:cNvCxnSpPr>
          <p:nvPr/>
        </p:nvCxnSpPr>
        <p:spPr>
          <a:xfrm>
            <a:off x="8319553" y="2203195"/>
            <a:ext cx="0" cy="140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CuadroTexto"/>
          <p:cNvSpPr txBox="1"/>
          <p:nvPr/>
        </p:nvSpPr>
        <p:spPr>
          <a:xfrm>
            <a:off x="7474380" y="2355578"/>
            <a:ext cx="1584176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Debe incluir a todas las dependiente</a:t>
            </a:r>
            <a:endParaRPr lang="es-CO" sz="1050" dirty="0"/>
          </a:p>
        </p:txBody>
      </p:sp>
      <p:cxnSp>
        <p:nvCxnSpPr>
          <p:cNvPr id="69" name="68 Conector recto"/>
          <p:cNvCxnSpPr/>
          <p:nvPr/>
        </p:nvCxnSpPr>
        <p:spPr>
          <a:xfrm>
            <a:off x="8319553" y="2791364"/>
            <a:ext cx="0" cy="140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CuadroTexto"/>
          <p:cNvSpPr txBox="1"/>
          <p:nvPr/>
        </p:nvSpPr>
        <p:spPr>
          <a:xfrm>
            <a:off x="4501859" y="1588128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El control</a:t>
            </a:r>
            <a:endParaRPr lang="es-CO" sz="1050" dirty="0"/>
          </a:p>
        </p:txBody>
      </p:sp>
      <p:cxnSp>
        <p:nvCxnSpPr>
          <p:cNvPr id="72" name="71 Conector recto"/>
          <p:cNvCxnSpPr/>
          <p:nvPr/>
        </p:nvCxnSpPr>
        <p:spPr>
          <a:xfrm>
            <a:off x="5141701" y="1439138"/>
            <a:ext cx="0" cy="163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CuadroTexto"/>
          <p:cNvSpPr txBox="1"/>
          <p:nvPr/>
        </p:nvSpPr>
        <p:spPr>
          <a:xfrm>
            <a:off x="4349613" y="1995444"/>
            <a:ext cx="1584176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Se presume que lo posees la matriz cuando</a:t>
            </a:r>
            <a:endParaRPr lang="es-CO" sz="1050" dirty="0"/>
          </a:p>
        </p:txBody>
      </p:sp>
      <p:cxnSp>
        <p:nvCxnSpPr>
          <p:cNvPr id="76" name="75 Conector recto"/>
          <p:cNvCxnSpPr>
            <a:stCxn id="70" idx="2"/>
            <a:endCxn id="70" idx="2"/>
          </p:cNvCxnSpPr>
          <p:nvPr/>
        </p:nvCxnSpPr>
        <p:spPr>
          <a:xfrm>
            <a:off x="5149931" y="18420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>
            <a:stCxn id="70" idx="2"/>
            <a:endCxn id="74" idx="0"/>
          </p:cNvCxnSpPr>
          <p:nvPr/>
        </p:nvCxnSpPr>
        <p:spPr>
          <a:xfrm flipH="1">
            <a:off x="5141701" y="1842044"/>
            <a:ext cx="8230" cy="15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>
            <a:stCxn id="74" idx="2"/>
          </p:cNvCxnSpPr>
          <p:nvPr/>
        </p:nvCxnSpPr>
        <p:spPr>
          <a:xfrm>
            <a:off x="5141701" y="2410942"/>
            <a:ext cx="8230" cy="152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4300820" y="2641193"/>
            <a:ext cx="1584176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Tiene mas de la mitad de voto de otra entidad</a:t>
            </a:r>
            <a:endParaRPr lang="es-CO" sz="1050" dirty="0"/>
          </a:p>
        </p:txBody>
      </p:sp>
      <p:cxnSp>
        <p:nvCxnSpPr>
          <p:cNvPr id="84" name="83 Conector recto"/>
          <p:cNvCxnSpPr/>
          <p:nvPr/>
        </p:nvCxnSpPr>
        <p:spPr>
          <a:xfrm>
            <a:off x="5092908" y="3088071"/>
            <a:ext cx="0" cy="134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86 CuadroTexto"/>
          <p:cNvSpPr txBox="1"/>
          <p:nvPr/>
        </p:nvSpPr>
        <p:spPr>
          <a:xfrm>
            <a:off x="4444836" y="3249656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O cuando</a:t>
            </a:r>
            <a:endParaRPr lang="es-CO" sz="1050" dirty="0"/>
          </a:p>
        </p:txBody>
      </p:sp>
      <p:cxnSp>
        <p:nvCxnSpPr>
          <p:cNvPr id="89" name="88 Conector recto"/>
          <p:cNvCxnSpPr>
            <a:stCxn id="87" idx="2"/>
          </p:cNvCxnSpPr>
          <p:nvPr/>
        </p:nvCxnSpPr>
        <p:spPr>
          <a:xfrm>
            <a:off x="5092908" y="3503572"/>
            <a:ext cx="0" cy="161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CuadroTexto"/>
          <p:cNvSpPr txBox="1"/>
          <p:nvPr/>
        </p:nvSpPr>
        <p:spPr>
          <a:xfrm>
            <a:off x="4496688" y="4625465"/>
            <a:ext cx="1244292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La dependiente</a:t>
            </a:r>
            <a:endParaRPr lang="es-CO" sz="1050" dirty="0"/>
          </a:p>
        </p:txBody>
      </p:sp>
      <p:sp>
        <p:nvSpPr>
          <p:cNvPr id="93" name="92 CuadroTexto"/>
          <p:cNvSpPr txBox="1"/>
          <p:nvPr/>
        </p:nvSpPr>
        <p:spPr>
          <a:xfrm>
            <a:off x="4300820" y="3664174"/>
            <a:ext cx="1584176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Tiene menos o la mitad de voto de otra entidad</a:t>
            </a:r>
            <a:endParaRPr lang="es-CO" sz="1050" dirty="0"/>
          </a:p>
        </p:txBody>
      </p:sp>
      <p:cxnSp>
        <p:nvCxnSpPr>
          <p:cNvPr id="94" name="93 Conector recto"/>
          <p:cNvCxnSpPr/>
          <p:nvPr/>
        </p:nvCxnSpPr>
        <p:spPr>
          <a:xfrm>
            <a:off x="5092908" y="4119398"/>
            <a:ext cx="0" cy="134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CuadroTexto"/>
          <p:cNvSpPr txBox="1"/>
          <p:nvPr/>
        </p:nvSpPr>
        <p:spPr>
          <a:xfrm>
            <a:off x="4734018" y="4244699"/>
            <a:ext cx="7009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Y la</a:t>
            </a:r>
            <a:endParaRPr lang="es-CO" sz="1050" dirty="0"/>
          </a:p>
        </p:txBody>
      </p:sp>
      <p:cxnSp>
        <p:nvCxnSpPr>
          <p:cNvPr id="96" name="95 Conector recto"/>
          <p:cNvCxnSpPr/>
          <p:nvPr/>
        </p:nvCxnSpPr>
        <p:spPr>
          <a:xfrm>
            <a:off x="5118834" y="4463885"/>
            <a:ext cx="0" cy="161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>
            <a:stCxn id="92" idx="2"/>
          </p:cNvCxnSpPr>
          <p:nvPr/>
        </p:nvCxnSpPr>
        <p:spPr>
          <a:xfrm>
            <a:off x="5118834" y="4879381"/>
            <a:ext cx="0" cy="205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CuadroTexto"/>
          <p:cNvSpPr txBox="1"/>
          <p:nvPr/>
        </p:nvSpPr>
        <p:spPr>
          <a:xfrm>
            <a:off x="2623437" y="4073809"/>
            <a:ext cx="1278343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Dirigir  políticas financieras y de explotación</a:t>
            </a:r>
            <a:endParaRPr lang="es-CO" sz="1050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2640462" y="4790659"/>
            <a:ext cx="1244292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Nombrar órganos de gobierno</a:t>
            </a:r>
            <a:endParaRPr lang="es-CO" sz="1050" dirty="0"/>
          </a:p>
        </p:txBody>
      </p:sp>
      <p:sp>
        <p:nvSpPr>
          <p:cNvPr id="102" name="101 CuadroTexto"/>
          <p:cNvSpPr txBox="1"/>
          <p:nvPr/>
        </p:nvSpPr>
        <p:spPr>
          <a:xfrm>
            <a:off x="2618847" y="5320057"/>
            <a:ext cx="1244292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Emitir la mayoría de los votos para ejercer el control</a:t>
            </a:r>
            <a:endParaRPr lang="es-CO" sz="1050" dirty="0"/>
          </a:p>
        </p:txBody>
      </p:sp>
      <p:cxnSp>
        <p:nvCxnSpPr>
          <p:cNvPr id="104" name="103 Conector angular"/>
          <p:cNvCxnSpPr>
            <a:stCxn id="99" idx="3"/>
          </p:cNvCxnSpPr>
          <p:nvPr/>
        </p:nvCxnSpPr>
        <p:spPr>
          <a:xfrm>
            <a:off x="3901780" y="4362350"/>
            <a:ext cx="504891" cy="122061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angular"/>
          <p:cNvCxnSpPr>
            <a:stCxn id="118" idx="1"/>
          </p:cNvCxnSpPr>
          <p:nvPr/>
        </p:nvCxnSpPr>
        <p:spPr>
          <a:xfrm rot="10800000">
            <a:off x="4444839" y="4972659"/>
            <a:ext cx="386533" cy="22020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117 CuadroTexto"/>
          <p:cNvSpPr txBox="1"/>
          <p:nvPr/>
        </p:nvSpPr>
        <p:spPr>
          <a:xfrm>
            <a:off x="4831371" y="5065901"/>
            <a:ext cx="7009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Da poder</a:t>
            </a:r>
            <a:endParaRPr lang="es-CO" sz="1050" dirty="0"/>
          </a:p>
        </p:txBody>
      </p:sp>
      <p:cxnSp>
        <p:nvCxnSpPr>
          <p:cNvPr id="122" name="121 Conector recto"/>
          <p:cNvCxnSpPr/>
          <p:nvPr/>
        </p:nvCxnSpPr>
        <p:spPr>
          <a:xfrm flipH="1">
            <a:off x="3863140" y="4954351"/>
            <a:ext cx="543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 flipH="1" flipV="1">
            <a:off x="3842393" y="5581785"/>
            <a:ext cx="564278" cy="1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130 CuadroTexto"/>
          <p:cNvSpPr txBox="1"/>
          <p:nvPr/>
        </p:nvSpPr>
        <p:spPr>
          <a:xfrm>
            <a:off x="7491461" y="2922506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pero</a:t>
            </a:r>
            <a:endParaRPr lang="es-CO" sz="1100" dirty="0"/>
          </a:p>
        </p:txBody>
      </p:sp>
      <p:sp>
        <p:nvSpPr>
          <p:cNvPr id="132" name="131 CuadroTexto"/>
          <p:cNvSpPr txBox="1"/>
          <p:nvPr/>
        </p:nvSpPr>
        <p:spPr>
          <a:xfrm>
            <a:off x="7527465" y="3375190"/>
            <a:ext cx="1584176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Los presenta como si fuera una sola empresa</a:t>
            </a:r>
            <a:endParaRPr lang="es-CO" sz="1050" dirty="0"/>
          </a:p>
        </p:txBody>
      </p:sp>
      <p:cxnSp>
        <p:nvCxnSpPr>
          <p:cNvPr id="133" name="132 Conector recto"/>
          <p:cNvCxnSpPr>
            <a:stCxn id="131" idx="2"/>
            <a:endCxn id="132" idx="0"/>
          </p:cNvCxnSpPr>
          <p:nvPr/>
        </p:nvCxnSpPr>
        <p:spPr>
          <a:xfrm>
            <a:off x="8319553" y="3184116"/>
            <a:ext cx="0" cy="191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136 CuadroTexto"/>
          <p:cNvSpPr txBox="1"/>
          <p:nvPr/>
        </p:nvSpPr>
        <p:spPr>
          <a:xfrm>
            <a:off x="7474380" y="3988776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La información revelada debe</a:t>
            </a:r>
            <a:endParaRPr lang="es-CO" sz="1100" dirty="0"/>
          </a:p>
        </p:txBody>
      </p:sp>
      <p:cxnSp>
        <p:nvCxnSpPr>
          <p:cNvPr id="138" name="137 Conector recto"/>
          <p:cNvCxnSpPr/>
          <p:nvPr/>
        </p:nvCxnSpPr>
        <p:spPr>
          <a:xfrm>
            <a:off x="8319553" y="3790688"/>
            <a:ext cx="0" cy="191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140 CuadroTexto"/>
          <p:cNvSpPr txBox="1"/>
          <p:nvPr/>
        </p:nvSpPr>
        <p:spPr>
          <a:xfrm>
            <a:off x="7644322" y="4550436"/>
            <a:ext cx="1414234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Explicar la razón del porque la matriz pose el control</a:t>
            </a:r>
            <a:endParaRPr lang="es-CO" sz="1050" dirty="0"/>
          </a:p>
        </p:txBody>
      </p:sp>
      <p:sp>
        <p:nvSpPr>
          <p:cNvPr id="142" name="141 CuadroTexto"/>
          <p:cNvSpPr txBox="1"/>
          <p:nvPr/>
        </p:nvSpPr>
        <p:spPr>
          <a:xfrm>
            <a:off x="4734018" y="5320057"/>
            <a:ext cx="1844352" cy="900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Indicar el nombre y país donde está constituida la entidad que elabora y publica los estados financieros consolidados</a:t>
            </a:r>
            <a:endParaRPr lang="es-CO" sz="1050" dirty="0"/>
          </a:p>
        </p:txBody>
      </p:sp>
      <p:sp>
        <p:nvSpPr>
          <p:cNvPr id="143" name="142 CuadroTexto"/>
          <p:cNvSpPr txBox="1"/>
          <p:nvPr/>
        </p:nvSpPr>
        <p:spPr>
          <a:xfrm>
            <a:off x="7671949" y="5367735"/>
            <a:ext cx="1414234" cy="900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La fecha de la presentación de los estados financieros de la entidad dependiente.</a:t>
            </a:r>
            <a:endParaRPr lang="es-CO" sz="1050" dirty="0"/>
          </a:p>
        </p:txBody>
      </p:sp>
      <p:cxnSp>
        <p:nvCxnSpPr>
          <p:cNvPr id="147" name="146 Conector angular"/>
          <p:cNvCxnSpPr>
            <a:stCxn id="137" idx="2"/>
            <a:endCxn id="143" idx="1"/>
          </p:cNvCxnSpPr>
          <p:nvPr/>
        </p:nvCxnSpPr>
        <p:spPr>
          <a:xfrm rot="5400000">
            <a:off x="7288114" y="4803499"/>
            <a:ext cx="1398195" cy="630523"/>
          </a:xfrm>
          <a:prstGeom prst="bentConnector4">
            <a:avLst>
              <a:gd name="adj1" fmla="val 101"/>
              <a:gd name="adj2" fmla="val 1362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189 Conector recto"/>
          <p:cNvCxnSpPr>
            <a:stCxn id="141" idx="1"/>
          </p:cNvCxnSpPr>
          <p:nvPr/>
        </p:nvCxnSpPr>
        <p:spPr>
          <a:xfrm flipH="1">
            <a:off x="7474380" y="4838977"/>
            <a:ext cx="169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95 Conector angular"/>
          <p:cNvCxnSpPr>
            <a:stCxn id="137" idx="1"/>
            <a:endCxn id="142" idx="3"/>
          </p:cNvCxnSpPr>
          <p:nvPr/>
        </p:nvCxnSpPr>
        <p:spPr>
          <a:xfrm rot="10800000" flipV="1">
            <a:off x="6578370" y="4204220"/>
            <a:ext cx="896010" cy="156596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199 CuadroTexto"/>
          <p:cNvSpPr txBox="1"/>
          <p:nvPr/>
        </p:nvSpPr>
        <p:spPr>
          <a:xfrm>
            <a:off x="4734018" y="6242710"/>
            <a:ext cx="1862233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i="1" dirty="0" smtClean="0"/>
              <a:t>una descripción del método para contabilizar las inversiones</a:t>
            </a:r>
            <a:endParaRPr lang="es-CO" sz="1050" dirty="0"/>
          </a:p>
        </p:txBody>
      </p:sp>
      <p:cxnSp>
        <p:nvCxnSpPr>
          <p:cNvPr id="203" name="202 Conector angular"/>
          <p:cNvCxnSpPr>
            <a:stCxn id="200" idx="3"/>
            <a:endCxn id="137" idx="1"/>
          </p:cNvCxnSpPr>
          <p:nvPr/>
        </p:nvCxnSpPr>
        <p:spPr>
          <a:xfrm flipV="1">
            <a:off x="6596251" y="4204220"/>
            <a:ext cx="878129" cy="232703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208 CuadroTexto"/>
          <p:cNvSpPr txBox="1"/>
          <p:nvPr/>
        </p:nvSpPr>
        <p:spPr>
          <a:xfrm>
            <a:off x="2352142" y="6115752"/>
            <a:ext cx="8956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 smtClean="0"/>
              <a:t>Cuando</a:t>
            </a:r>
            <a:endParaRPr lang="es-CO" sz="1050" dirty="0"/>
          </a:p>
        </p:txBody>
      </p:sp>
      <p:cxnSp>
        <p:nvCxnSpPr>
          <p:cNvPr id="211" name="210 Conector angular"/>
          <p:cNvCxnSpPr>
            <a:stCxn id="209" idx="3"/>
            <a:endCxn id="142" idx="1"/>
          </p:cNvCxnSpPr>
          <p:nvPr/>
        </p:nvCxnSpPr>
        <p:spPr>
          <a:xfrm flipV="1">
            <a:off x="3247801" y="5770180"/>
            <a:ext cx="1486217" cy="47253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angular"/>
          <p:cNvCxnSpPr>
            <a:stCxn id="209" idx="3"/>
            <a:endCxn id="200" idx="1"/>
          </p:cNvCxnSpPr>
          <p:nvPr/>
        </p:nvCxnSpPr>
        <p:spPr>
          <a:xfrm>
            <a:off x="3247801" y="6242710"/>
            <a:ext cx="1486217" cy="28854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angular"/>
          <p:cNvCxnSpPr>
            <a:stCxn id="209" idx="1"/>
            <a:endCxn id="57" idx="2"/>
          </p:cNvCxnSpPr>
          <p:nvPr/>
        </p:nvCxnSpPr>
        <p:spPr>
          <a:xfrm rot="10800000">
            <a:off x="1173706" y="5571880"/>
            <a:ext cx="1178437" cy="67083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06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15816" y="339894"/>
            <a:ext cx="3888432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NIC 28.INVERSIONES EN ENTIDADES ASOCIADAS</a:t>
            </a:r>
            <a:endParaRPr lang="es-CO" sz="1100" dirty="0"/>
          </a:p>
        </p:txBody>
      </p:sp>
      <p:cxnSp>
        <p:nvCxnSpPr>
          <p:cNvPr id="4" name="3 Conector recto"/>
          <p:cNvCxnSpPr>
            <a:stCxn id="2" idx="2"/>
          </p:cNvCxnSpPr>
          <p:nvPr/>
        </p:nvCxnSpPr>
        <p:spPr>
          <a:xfrm>
            <a:off x="4860032" y="601504"/>
            <a:ext cx="0" cy="16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467544" y="908720"/>
            <a:ext cx="1512168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i="1" dirty="0" smtClean="0"/>
              <a:t>Desde su reconocimiento inicial</a:t>
            </a:r>
            <a:endParaRPr lang="es-CO" sz="1050" dirty="0"/>
          </a:p>
        </p:txBody>
      </p:sp>
      <p:cxnSp>
        <p:nvCxnSpPr>
          <p:cNvPr id="7" name="6 Conector angular"/>
          <p:cNvCxnSpPr>
            <a:endCxn id="5" idx="0"/>
          </p:cNvCxnSpPr>
          <p:nvPr/>
        </p:nvCxnSpPr>
        <p:spPr>
          <a:xfrm rot="10800000" flipV="1">
            <a:off x="1223628" y="764704"/>
            <a:ext cx="3636404" cy="144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angular"/>
          <p:cNvCxnSpPr>
            <a:endCxn id="10" idx="0"/>
          </p:cNvCxnSpPr>
          <p:nvPr/>
        </p:nvCxnSpPr>
        <p:spPr>
          <a:xfrm>
            <a:off x="4860032" y="764703"/>
            <a:ext cx="3204356" cy="14401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7308304" y="908721"/>
            <a:ext cx="1512168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i="1" dirty="0" smtClean="0"/>
              <a:t>Información a revelar</a:t>
            </a:r>
            <a:endParaRPr lang="es-CO" sz="105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63810" y="1844824"/>
            <a:ext cx="1512168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i="1" dirty="0" smtClean="0"/>
              <a:t> A Valor razonable</a:t>
            </a:r>
            <a:endParaRPr lang="es-CO" sz="105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23528" y="1500900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      Deben ser contabilizadas</a:t>
            </a:r>
            <a:endParaRPr lang="es-CO" dirty="0"/>
          </a:p>
        </p:txBody>
      </p:sp>
      <p:cxnSp>
        <p:nvCxnSpPr>
          <p:cNvPr id="16" name="15 Conector recto"/>
          <p:cNvCxnSpPr>
            <a:stCxn id="5" idx="2"/>
          </p:cNvCxnSpPr>
          <p:nvPr/>
        </p:nvCxnSpPr>
        <p:spPr>
          <a:xfrm flipH="1">
            <a:off x="1219894" y="1324218"/>
            <a:ext cx="3734" cy="176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>
            <a:stCxn id="14" idx="2"/>
          </p:cNvCxnSpPr>
          <p:nvPr/>
        </p:nvCxnSpPr>
        <p:spPr>
          <a:xfrm flipH="1">
            <a:off x="1219894" y="1747121"/>
            <a:ext cx="3734" cy="97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14193" y="2242059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 los cambios de este</a:t>
            </a:r>
            <a:endParaRPr lang="es-CO" dirty="0"/>
          </a:p>
        </p:txBody>
      </p:sp>
      <p:cxnSp>
        <p:nvCxnSpPr>
          <p:cNvPr id="20" name="19 Conector recto"/>
          <p:cNvCxnSpPr/>
          <p:nvPr/>
        </p:nvCxnSpPr>
        <p:spPr>
          <a:xfrm flipH="1">
            <a:off x="1216160" y="2098740"/>
            <a:ext cx="3734" cy="176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H="1">
            <a:off x="1214293" y="2498554"/>
            <a:ext cx="3734" cy="176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458209" y="2675236"/>
            <a:ext cx="1512168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i="1" dirty="0"/>
              <a:t>se reconocerán en el resultado del periodo en que tengan </a:t>
            </a:r>
          </a:p>
          <a:p>
            <a:pPr algn="just"/>
            <a:r>
              <a:rPr lang="es-CO" sz="1050" i="1" dirty="0"/>
              <a:t>lugar dichos cambios.</a:t>
            </a:r>
            <a:endParaRPr lang="es-CO" sz="105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663788" y="897971"/>
            <a:ext cx="1512168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i="1" dirty="0" smtClean="0"/>
              <a:t>Influencia significativa</a:t>
            </a:r>
            <a:endParaRPr lang="es-CO" sz="1050" dirty="0"/>
          </a:p>
        </p:txBody>
      </p:sp>
      <p:cxnSp>
        <p:nvCxnSpPr>
          <p:cNvPr id="25" name="24 Conector recto"/>
          <p:cNvCxnSpPr/>
          <p:nvPr/>
        </p:nvCxnSpPr>
        <p:spPr>
          <a:xfrm>
            <a:off x="3419872" y="7647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3419872" y="1151887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2663788" y="1295903"/>
            <a:ext cx="1512168" cy="900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i="1" dirty="0"/>
              <a:t>es el poder de intervenir en las decisiones de política financiera y de operación de la </a:t>
            </a:r>
          </a:p>
          <a:p>
            <a:pPr algn="just"/>
            <a:r>
              <a:rPr lang="es-CO" sz="1050" i="1" dirty="0" smtClean="0"/>
              <a:t>participada</a:t>
            </a:r>
            <a:endParaRPr lang="es-CO" sz="1050" dirty="0"/>
          </a:p>
        </p:txBody>
      </p:sp>
      <p:cxnSp>
        <p:nvCxnSpPr>
          <p:cNvPr id="28" name="27 Conector recto"/>
          <p:cNvCxnSpPr/>
          <p:nvPr/>
        </p:nvCxnSpPr>
        <p:spPr>
          <a:xfrm>
            <a:off x="3419872" y="2242059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2892902" y="2314067"/>
            <a:ext cx="1044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/>
              <a:t> </a:t>
            </a:r>
            <a:r>
              <a:rPr lang="es-CO" sz="1000" dirty="0" smtClean="0"/>
              <a:t> se presume </a:t>
            </a:r>
            <a:endParaRPr lang="es-CO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641462" y="2675236"/>
            <a:ext cx="1512168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i="1" dirty="0" smtClean="0"/>
              <a:t>Que el inversor</a:t>
            </a:r>
            <a:endParaRPr lang="es-CO" sz="1050" dirty="0"/>
          </a:p>
        </p:txBody>
      </p:sp>
      <p:cxnSp>
        <p:nvCxnSpPr>
          <p:cNvPr id="31" name="30 Conector recto"/>
          <p:cNvCxnSpPr/>
          <p:nvPr/>
        </p:nvCxnSpPr>
        <p:spPr>
          <a:xfrm>
            <a:off x="3414960" y="253122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30" idx="2"/>
          </p:cNvCxnSpPr>
          <p:nvPr/>
        </p:nvCxnSpPr>
        <p:spPr>
          <a:xfrm>
            <a:off x="3397546" y="2929152"/>
            <a:ext cx="0" cy="211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2875488" y="3159607"/>
            <a:ext cx="1044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posee</a:t>
            </a:r>
            <a:endParaRPr lang="es-CO" dirty="0"/>
          </a:p>
        </p:txBody>
      </p:sp>
      <p:cxnSp>
        <p:nvCxnSpPr>
          <p:cNvPr id="39" name="38 Conector angular"/>
          <p:cNvCxnSpPr/>
          <p:nvPr/>
        </p:nvCxnSpPr>
        <p:spPr>
          <a:xfrm flipV="1">
            <a:off x="3937018" y="1027130"/>
            <a:ext cx="256352" cy="2257789"/>
          </a:xfrm>
          <a:prstGeom prst="bentConnector3">
            <a:avLst>
              <a:gd name="adj1" fmla="val 1891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angular"/>
          <p:cNvCxnSpPr>
            <a:stCxn id="23" idx="1"/>
          </p:cNvCxnSpPr>
          <p:nvPr/>
        </p:nvCxnSpPr>
        <p:spPr>
          <a:xfrm rot="10800000" flipV="1">
            <a:off x="2411760" y="1024928"/>
            <a:ext cx="252028" cy="254808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1840668" y="3645024"/>
            <a:ext cx="1044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cuando</a:t>
            </a:r>
            <a:endParaRPr lang="es-CO" dirty="0"/>
          </a:p>
        </p:txBody>
      </p:sp>
      <p:sp>
        <p:nvSpPr>
          <p:cNvPr id="43" name="42 CuadroTexto"/>
          <p:cNvSpPr txBox="1"/>
          <p:nvPr/>
        </p:nvSpPr>
        <p:spPr>
          <a:xfrm>
            <a:off x="1536564" y="4020442"/>
            <a:ext cx="1512168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i="1" dirty="0" smtClean="0"/>
              <a:t>Que el inversor</a:t>
            </a:r>
            <a:endParaRPr lang="es-CO" sz="1050" dirty="0"/>
          </a:p>
        </p:txBody>
      </p:sp>
      <p:cxnSp>
        <p:nvCxnSpPr>
          <p:cNvPr id="44" name="43 Conector recto"/>
          <p:cNvCxnSpPr>
            <a:endCxn id="42" idx="2"/>
          </p:cNvCxnSpPr>
          <p:nvPr/>
        </p:nvCxnSpPr>
        <p:spPr>
          <a:xfrm flipV="1">
            <a:off x="2362726" y="3891245"/>
            <a:ext cx="0" cy="113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1489358" y="4446329"/>
            <a:ext cx="1573076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/>
              <a:t>si posee, directa o indirectamente ,</a:t>
            </a:r>
            <a:r>
              <a:rPr lang="es-CO" sz="1050" dirty="0" smtClean="0"/>
              <a:t>el </a:t>
            </a:r>
            <a:r>
              <a:rPr lang="es-CO" sz="1050" dirty="0"/>
              <a:t>20 por ciento o más del poder de voto en la </a:t>
            </a:r>
            <a:r>
              <a:rPr lang="es-CO" sz="1050" dirty="0" smtClean="0"/>
              <a:t>participada</a:t>
            </a:r>
            <a:r>
              <a:rPr lang="es-CO" sz="1050" dirty="0"/>
              <a:t>.</a:t>
            </a:r>
          </a:p>
        </p:txBody>
      </p:sp>
      <p:cxnSp>
        <p:nvCxnSpPr>
          <p:cNvPr id="48" name="47 Conector recto"/>
          <p:cNvCxnSpPr>
            <a:endCxn id="43" idx="2"/>
          </p:cNvCxnSpPr>
          <p:nvPr/>
        </p:nvCxnSpPr>
        <p:spPr>
          <a:xfrm flipV="1">
            <a:off x="2292648" y="4274358"/>
            <a:ext cx="0" cy="162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/>
          <p:nvPr/>
        </p:nvSpPr>
        <p:spPr>
          <a:xfrm>
            <a:off x="4860032" y="925820"/>
            <a:ext cx="1512168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i="1" dirty="0" smtClean="0"/>
              <a:t>Método de participación</a:t>
            </a:r>
            <a:endParaRPr lang="es-CO" sz="1050" dirty="0"/>
          </a:p>
        </p:txBody>
      </p:sp>
      <p:cxnSp>
        <p:nvCxnSpPr>
          <p:cNvPr id="54" name="53 Conector recto"/>
          <p:cNvCxnSpPr>
            <a:endCxn id="52" idx="0"/>
          </p:cNvCxnSpPr>
          <p:nvPr/>
        </p:nvCxnSpPr>
        <p:spPr>
          <a:xfrm>
            <a:off x="5616116" y="764703"/>
            <a:ext cx="0" cy="161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52" idx="2"/>
          </p:cNvCxnSpPr>
          <p:nvPr/>
        </p:nvCxnSpPr>
        <p:spPr>
          <a:xfrm>
            <a:off x="5616116" y="1179736"/>
            <a:ext cx="0" cy="144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4572000" y="1454566"/>
            <a:ext cx="1044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registra</a:t>
            </a:r>
            <a:endParaRPr lang="es-CO" dirty="0"/>
          </a:p>
        </p:txBody>
      </p:sp>
      <p:sp>
        <p:nvSpPr>
          <p:cNvPr id="59" name="58 CuadroTexto"/>
          <p:cNvSpPr txBox="1"/>
          <p:nvPr/>
        </p:nvSpPr>
        <p:spPr>
          <a:xfrm>
            <a:off x="4572000" y="1886831"/>
            <a:ext cx="10441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Inicialmente al costo</a:t>
            </a:r>
            <a:endParaRPr lang="es-CO" dirty="0"/>
          </a:p>
        </p:txBody>
      </p:sp>
      <p:cxnSp>
        <p:nvCxnSpPr>
          <p:cNvPr id="60" name="59 Conector recto"/>
          <p:cNvCxnSpPr>
            <a:stCxn id="58" idx="2"/>
            <a:endCxn id="59" idx="0"/>
          </p:cNvCxnSpPr>
          <p:nvPr/>
        </p:nvCxnSpPr>
        <p:spPr>
          <a:xfrm>
            <a:off x="5094058" y="1700787"/>
            <a:ext cx="0" cy="18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CuadroTexto"/>
          <p:cNvSpPr txBox="1"/>
          <p:nvPr/>
        </p:nvSpPr>
        <p:spPr>
          <a:xfrm>
            <a:off x="4590389" y="2401902"/>
            <a:ext cx="1044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El inversor</a:t>
            </a:r>
            <a:endParaRPr lang="es-CO" dirty="0"/>
          </a:p>
        </p:txBody>
      </p:sp>
      <p:cxnSp>
        <p:nvCxnSpPr>
          <p:cNvPr id="65" name="64 Conector recto"/>
          <p:cNvCxnSpPr>
            <a:endCxn id="64" idx="0"/>
          </p:cNvCxnSpPr>
          <p:nvPr/>
        </p:nvCxnSpPr>
        <p:spPr>
          <a:xfrm flipH="1">
            <a:off x="5112447" y="2293141"/>
            <a:ext cx="2790" cy="108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4602352" y="2802994"/>
            <a:ext cx="1044116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00" dirty="0" smtClean="0"/>
              <a:t>Reconocerá</a:t>
            </a:r>
            <a:r>
              <a:rPr lang="es-CO" sz="1000" dirty="0"/>
              <a:t>, en su resultado del periodo</a:t>
            </a:r>
            <a:endParaRPr lang="es-CO" dirty="0"/>
          </a:p>
        </p:txBody>
      </p:sp>
      <p:sp>
        <p:nvSpPr>
          <p:cNvPr id="68" name="67 CuadroTexto"/>
          <p:cNvSpPr txBox="1"/>
          <p:nvPr/>
        </p:nvSpPr>
        <p:spPr>
          <a:xfrm>
            <a:off x="7459637" y="1396220"/>
            <a:ext cx="1512168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i="1" dirty="0"/>
              <a:t>el valor razonable de las inversiones en </a:t>
            </a:r>
            <a:r>
              <a:rPr lang="es-CO" sz="1050" i="1" dirty="0" smtClean="0"/>
              <a:t>asociadas</a:t>
            </a:r>
            <a:endParaRPr lang="es-CO" sz="1050" dirty="0"/>
          </a:p>
        </p:txBody>
      </p:sp>
      <p:sp>
        <p:nvSpPr>
          <p:cNvPr id="70" name="69 CuadroTexto"/>
          <p:cNvSpPr txBox="1"/>
          <p:nvPr/>
        </p:nvSpPr>
        <p:spPr>
          <a:xfrm>
            <a:off x="7459637" y="1983207"/>
            <a:ext cx="1512168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i="1" dirty="0"/>
              <a:t>información financiera resumida de las </a:t>
            </a:r>
            <a:r>
              <a:rPr lang="es-CO" sz="1050" i="1" dirty="0" smtClean="0"/>
              <a:t>asociada</a:t>
            </a:r>
            <a:r>
              <a:rPr lang="es-CO" sz="1050" b="1" i="1" dirty="0" smtClean="0"/>
              <a:t> </a:t>
            </a:r>
            <a:endParaRPr lang="es-CO" sz="105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7459637" y="2785069"/>
            <a:ext cx="1512168" cy="12234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i="1" dirty="0"/>
              <a:t>la fecha de presentación de los estados financieros de la asociada, en caso de que se hayan utilizado para aplicar el método de la </a:t>
            </a:r>
            <a:r>
              <a:rPr lang="es-CO" sz="1050" i="1" dirty="0" smtClean="0"/>
              <a:t>participación</a:t>
            </a:r>
            <a:endParaRPr lang="es-CO" sz="105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7459637" y="4170003"/>
            <a:ext cx="1512168" cy="10618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i="1" dirty="0"/>
              <a:t>la porción de pérdidas de la asociada no reconocidas, distinguiendo las que son del ejercicio y las </a:t>
            </a:r>
            <a:r>
              <a:rPr lang="es-CO" sz="1050" i="1" dirty="0" smtClean="0"/>
              <a:t>acumuladas</a:t>
            </a:r>
            <a:r>
              <a:rPr lang="es-CO" sz="1050" b="1" i="1" dirty="0" smtClean="0"/>
              <a:t> </a:t>
            </a:r>
            <a:endParaRPr lang="es-CO" sz="1050" dirty="0"/>
          </a:p>
        </p:txBody>
      </p:sp>
      <p:cxnSp>
        <p:nvCxnSpPr>
          <p:cNvPr id="73" name="72 Conector recto"/>
          <p:cNvCxnSpPr>
            <a:stCxn id="67" idx="0"/>
            <a:endCxn id="64" idx="2"/>
          </p:cNvCxnSpPr>
          <p:nvPr/>
        </p:nvCxnSpPr>
        <p:spPr>
          <a:xfrm flipH="1" flipV="1">
            <a:off x="5112447" y="2648123"/>
            <a:ext cx="11963" cy="154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angular"/>
          <p:cNvCxnSpPr>
            <a:stCxn id="58" idx="0"/>
            <a:endCxn id="52" idx="2"/>
          </p:cNvCxnSpPr>
          <p:nvPr/>
        </p:nvCxnSpPr>
        <p:spPr>
          <a:xfrm rot="5400000" flipH="1" flipV="1">
            <a:off x="5217672" y="1056122"/>
            <a:ext cx="274830" cy="52205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CuadroTexto"/>
          <p:cNvSpPr txBox="1"/>
          <p:nvPr/>
        </p:nvSpPr>
        <p:spPr>
          <a:xfrm>
            <a:off x="5760132" y="1460476"/>
            <a:ext cx="1044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Es necesario</a:t>
            </a:r>
            <a:endParaRPr lang="es-CO" dirty="0"/>
          </a:p>
        </p:txBody>
      </p:sp>
      <p:cxnSp>
        <p:nvCxnSpPr>
          <p:cNvPr id="80" name="79 Conector angular"/>
          <p:cNvCxnSpPr>
            <a:stCxn id="52" idx="2"/>
            <a:endCxn id="78" idx="0"/>
          </p:cNvCxnSpPr>
          <p:nvPr/>
        </p:nvCxnSpPr>
        <p:spPr>
          <a:xfrm rot="16200000" flipH="1">
            <a:off x="5808783" y="987069"/>
            <a:ext cx="280740" cy="6660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>
            <a:stCxn id="78" idx="2"/>
          </p:cNvCxnSpPr>
          <p:nvPr/>
        </p:nvCxnSpPr>
        <p:spPr>
          <a:xfrm>
            <a:off x="6282190" y="1706697"/>
            <a:ext cx="0" cy="114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CuadroTexto"/>
          <p:cNvSpPr txBox="1"/>
          <p:nvPr/>
        </p:nvSpPr>
        <p:spPr>
          <a:xfrm>
            <a:off x="5907821" y="1879445"/>
            <a:ext cx="1044116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050" dirty="0" smtClean="0"/>
              <a:t>Realizar ajustes</a:t>
            </a:r>
            <a:endParaRPr lang="es-CO" sz="1050" dirty="0"/>
          </a:p>
        </p:txBody>
      </p:sp>
      <p:sp>
        <p:nvSpPr>
          <p:cNvPr id="86" name="85 CuadroTexto"/>
          <p:cNvSpPr txBox="1"/>
          <p:nvPr/>
        </p:nvSpPr>
        <p:spPr>
          <a:xfrm>
            <a:off x="5940152" y="2314067"/>
            <a:ext cx="1044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para</a:t>
            </a:r>
            <a:endParaRPr lang="es-CO" dirty="0"/>
          </a:p>
        </p:txBody>
      </p:sp>
      <p:cxnSp>
        <p:nvCxnSpPr>
          <p:cNvPr id="87" name="86 Conector recto"/>
          <p:cNvCxnSpPr>
            <a:stCxn id="85" idx="2"/>
          </p:cNvCxnSpPr>
          <p:nvPr/>
        </p:nvCxnSpPr>
        <p:spPr>
          <a:xfrm>
            <a:off x="6429879" y="2133361"/>
            <a:ext cx="0" cy="159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>
            <a:stCxn id="86" idx="2"/>
          </p:cNvCxnSpPr>
          <p:nvPr/>
        </p:nvCxnSpPr>
        <p:spPr>
          <a:xfrm>
            <a:off x="6462210" y="2560288"/>
            <a:ext cx="0" cy="126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CuadroTexto"/>
          <p:cNvSpPr txBox="1"/>
          <p:nvPr/>
        </p:nvSpPr>
        <p:spPr>
          <a:xfrm>
            <a:off x="5688006" y="2760987"/>
            <a:ext cx="148374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00" dirty="0" smtClean="0"/>
              <a:t>recoger </a:t>
            </a:r>
            <a:r>
              <a:rPr lang="es-CO" sz="1000" dirty="0"/>
              <a:t>las alteraciones que sufra la participación proporcional en la entidad </a:t>
            </a:r>
            <a:r>
              <a:rPr lang="es-CO" sz="1000" dirty="0" smtClean="0"/>
              <a:t> participada</a:t>
            </a:r>
            <a:r>
              <a:rPr lang="es-CO" sz="1000" dirty="0"/>
              <a:t>,</a:t>
            </a:r>
            <a:endParaRPr lang="es-CO" dirty="0"/>
          </a:p>
        </p:txBody>
      </p:sp>
      <p:sp>
        <p:nvSpPr>
          <p:cNvPr id="93" name="92 CuadroTexto"/>
          <p:cNvSpPr txBox="1"/>
          <p:nvPr/>
        </p:nvSpPr>
        <p:spPr>
          <a:xfrm>
            <a:off x="5835661" y="3805251"/>
            <a:ext cx="1044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como</a:t>
            </a:r>
            <a:endParaRPr lang="es-CO" dirty="0"/>
          </a:p>
        </p:txBody>
      </p:sp>
      <p:cxnSp>
        <p:nvCxnSpPr>
          <p:cNvPr id="94" name="93 Conector recto"/>
          <p:cNvCxnSpPr/>
          <p:nvPr/>
        </p:nvCxnSpPr>
        <p:spPr>
          <a:xfrm flipV="1">
            <a:off x="6357719" y="3573017"/>
            <a:ext cx="0" cy="125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 flipV="1">
            <a:off x="6371770" y="3988911"/>
            <a:ext cx="0" cy="125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CuadroTexto"/>
          <p:cNvSpPr txBox="1"/>
          <p:nvPr/>
        </p:nvSpPr>
        <p:spPr>
          <a:xfrm>
            <a:off x="5680273" y="4147400"/>
            <a:ext cx="148374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00" dirty="0"/>
              <a:t>consecuencia de cambios en otro resultado integral de la entidad participada</a:t>
            </a:r>
            <a:endParaRPr lang="es-CO" dirty="0"/>
          </a:p>
        </p:txBody>
      </p:sp>
      <p:cxnSp>
        <p:nvCxnSpPr>
          <p:cNvPr id="102" name="101 Conector recto"/>
          <p:cNvCxnSpPr>
            <a:stCxn id="100" idx="2"/>
          </p:cNvCxnSpPr>
          <p:nvPr/>
        </p:nvCxnSpPr>
        <p:spPr>
          <a:xfrm flipH="1">
            <a:off x="6422145" y="4855286"/>
            <a:ext cx="1" cy="85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/>
        </p:nvSpPr>
        <p:spPr>
          <a:xfrm>
            <a:off x="5900088" y="4984938"/>
            <a:ext cx="1044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/>
              <a:t>Entre estos  se  incluyen</a:t>
            </a:r>
            <a:endParaRPr lang="es-CO" dirty="0"/>
          </a:p>
        </p:txBody>
      </p:sp>
      <p:sp>
        <p:nvSpPr>
          <p:cNvPr id="107" name="106 CuadroTexto"/>
          <p:cNvSpPr txBox="1"/>
          <p:nvPr/>
        </p:nvSpPr>
        <p:spPr>
          <a:xfrm>
            <a:off x="3635896" y="4364087"/>
            <a:ext cx="1512168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i="1" dirty="0" smtClean="0"/>
              <a:t>a revaluación de las propiedades, planta y equipo </a:t>
            </a:r>
            <a:endParaRPr lang="es-CO" sz="1050" dirty="0"/>
          </a:p>
        </p:txBody>
      </p:sp>
      <p:sp>
        <p:nvSpPr>
          <p:cNvPr id="108" name="107 CuadroTexto"/>
          <p:cNvSpPr txBox="1"/>
          <p:nvPr/>
        </p:nvSpPr>
        <p:spPr>
          <a:xfrm>
            <a:off x="3656711" y="5301208"/>
            <a:ext cx="1512168" cy="900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/>
              <a:t>de las diferencias de </a:t>
            </a:r>
          </a:p>
          <a:p>
            <a:pPr algn="just"/>
            <a:r>
              <a:rPr lang="es-CO" sz="1050" dirty="0"/>
              <a:t>cambio al convertir los estados financieros de negocios en el extranjero</a:t>
            </a:r>
          </a:p>
        </p:txBody>
      </p:sp>
      <p:cxnSp>
        <p:nvCxnSpPr>
          <p:cNvPr id="110" name="109 Conector angular"/>
          <p:cNvCxnSpPr>
            <a:stCxn id="107" idx="3"/>
            <a:endCxn id="103" idx="1"/>
          </p:cNvCxnSpPr>
          <p:nvPr/>
        </p:nvCxnSpPr>
        <p:spPr>
          <a:xfrm>
            <a:off x="5148064" y="4652628"/>
            <a:ext cx="752024" cy="53236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angular"/>
          <p:cNvCxnSpPr>
            <a:stCxn id="108" idx="3"/>
          </p:cNvCxnSpPr>
          <p:nvPr/>
        </p:nvCxnSpPr>
        <p:spPr>
          <a:xfrm flipV="1">
            <a:off x="5168879" y="5184993"/>
            <a:ext cx="635988" cy="566338"/>
          </a:xfrm>
          <a:prstGeom prst="bentConnector3">
            <a:avLst>
              <a:gd name="adj1" fmla="val 564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140 Conector angular"/>
          <p:cNvCxnSpPr>
            <a:stCxn id="155" idx="1"/>
            <a:endCxn id="10" idx="2"/>
          </p:cNvCxnSpPr>
          <p:nvPr/>
        </p:nvCxnSpPr>
        <p:spPr>
          <a:xfrm rot="10800000" flipH="1">
            <a:off x="7474088" y="1162638"/>
            <a:ext cx="590299" cy="4998023"/>
          </a:xfrm>
          <a:prstGeom prst="bentConnector4">
            <a:avLst>
              <a:gd name="adj1" fmla="val -38726"/>
              <a:gd name="adj2" fmla="val 976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154 CuadroTexto"/>
          <p:cNvSpPr txBox="1"/>
          <p:nvPr/>
        </p:nvSpPr>
        <p:spPr>
          <a:xfrm>
            <a:off x="7474089" y="5468162"/>
            <a:ext cx="1512168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i="1" dirty="0"/>
              <a:t>información financiera resumida, ya sea individualmente o por grupos, sobre las asociadas que no se han contabilizado utilizando el método de la </a:t>
            </a:r>
            <a:r>
              <a:rPr lang="es-CO" sz="1050" i="1" dirty="0" smtClean="0"/>
              <a:t>participación</a:t>
            </a:r>
            <a:endParaRPr lang="es-CO" sz="1050" dirty="0"/>
          </a:p>
        </p:txBody>
      </p:sp>
      <p:cxnSp>
        <p:nvCxnSpPr>
          <p:cNvPr id="166" name="165 Conector recto"/>
          <p:cNvCxnSpPr/>
          <p:nvPr/>
        </p:nvCxnSpPr>
        <p:spPr>
          <a:xfrm flipH="1">
            <a:off x="7232802" y="1521288"/>
            <a:ext cx="2268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Conector recto"/>
          <p:cNvCxnSpPr>
            <a:stCxn id="71" idx="1"/>
          </p:cNvCxnSpPr>
          <p:nvPr/>
        </p:nvCxnSpPr>
        <p:spPr>
          <a:xfrm flipH="1">
            <a:off x="7232802" y="3396775"/>
            <a:ext cx="226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193 Conector recto"/>
          <p:cNvCxnSpPr>
            <a:stCxn id="72" idx="1"/>
          </p:cNvCxnSpPr>
          <p:nvPr/>
        </p:nvCxnSpPr>
        <p:spPr>
          <a:xfrm flipH="1">
            <a:off x="7232802" y="4700918"/>
            <a:ext cx="226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197 Conector recto"/>
          <p:cNvCxnSpPr/>
          <p:nvPr/>
        </p:nvCxnSpPr>
        <p:spPr>
          <a:xfrm flipH="1">
            <a:off x="7247252" y="2252787"/>
            <a:ext cx="226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8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15816" y="339894"/>
            <a:ext cx="3888432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NIC 33. GANANCIAS POR ACCION</a:t>
            </a:r>
            <a:endParaRPr lang="es-CO" sz="1100" dirty="0"/>
          </a:p>
        </p:txBody>
      </p:sp>
      <p:cxnSp>
        <p:nvCxnSpPr>
          <p:cNvPr id="4" name="3 Conector angular"/>
          <p:cNvCxnSpPr>
            <a:stCxn id="2" idx="2"/>
          </p:cNvCxnSpPr>
          <p:nvPr/>
        </p:nvCxnSpPr>
        <p:spPr>
          <a:xfrm rot="5400000">
            <a:off x="3074567" y="-948753"/>
            <a:ext cx="235208" cy="333572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1538673" y="81837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962609" y="1052006"/>
            <a:ext cx="1152128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Ganancias por acción diluidas</a:t>
            </a:r>
            <a:endParaRPr lang="es-CO" sz="105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145872" y="998809"/>
            <a:ext cx="1152128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Ajustes retroactivos</a:t>
            </a:r>
            <a:endParaRPr lang="es-CO" sz="1050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4415754" y="89079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stCxn id="10" idx="0"/>
          </p:cNvCxnSpPr>
          <p:nvPr/>
        </p:nvCxnSpPr>
        <p:spPr>
          <a:xfrm flipV="1">
            <a:off x="7721936" y="836712"/>
            <a:ext cx="0" cy="162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559805" y="1473006"/>
            <a:ext cx="0" cy="155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379785" y="153583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</a:t>
            </a:r>
            <a:r>
              <a:rPr lang="es-CO" sz="1050" dirty="0" smtClean="0"/>
              <a:t>es</a:t>
            </a:r>
            <a:endParaRPr lang="es-CO" sz="1050" dirty="0"/>
          </a:p>
        </p:txBody>
      </p:sp>
      <p:cxnSp>
        <p:nvCxnSpPr>
          <p:cNvPr id="18" name="17 Conector recto"/>
          <p:cNvCxnSpPr>
            <a:stCxn id="16" idx="2"/>
          </p:cNvCxnSpPr>
          <p:nvPr/>
        </p:nvCxnSpPr>
        <p:spPr>
          <a:xfrm>
            <a:off x="1559805" y="1905170"/>
            <a:ext cx="0" cy="155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516197" y="2060848"/>
            <a:ext cx="2102596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la </a:t>
            </a:r>
            <a:r>
              <a:rPr lang="es-CO" sz="1050" dirty="0"/>
              <a:t>reducción en las ganancias por acción </a:t>
            </a:r>
            <a:r>
              <a:rPr lang="es-CO" sz="1050" dirty="0" smtClean="0"/>
              <a:t>que </a:t>
            </a:r>
            <a:r>
              <a:rPr lang="es-CO" sz="1050" dirty="0"/>
              <a:t>resulta de </a:t>
            </a:r>
          </a:p>
          <a:p>
            <a:pPr algn="just"/>
            <a:r>
              <a:rPr lang="es-CO" sz="1050" dirty="0"/>
              <a:t>asumir que los instrumentos convertibles se van a </a:t>
            </a:r>
            <a:r>
              <a:rPr lang="es-CO" sz="1050" dirty="0" smtClean="0"/>
              <a:t>convertir</a:t>
            </a:r>
            <a:r>
              <a:rPr lang="es-CO" sz="1050" dirty="0"/>
              <a:t>.</a:t>
            </a:r>
          </a:p>
        </p:txBody>
      </p:sp>
      <p:cxnSp>
        <p:nvCxnSpPr>
          <p:cNvPr id="21" name="20 Conector recto"/>
          <p:cNvCxnSpPr>
            <a:endCxn id="19" idx="2"/>
          </p:cNvCxnSpPr>
          <p:nvPr/>
        </p:nvCxnSpPr>
        <p:spPr>
          <a:xfrm flipV="1">
            <a:off x="1559805" y="2799512"/>
            <a:ext cx="7690" cy="197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467544" y="3483950"/>
            <a:ext cx="2102596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Por el promedio ponderado</a:t>
            </a:r>
            <a:endParaRPr lang="es-CO" sz="105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944146" y="3000228"/>
            <a:ext cx="1231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</a:t>
            </a:r>
            <a:r>
              <a:rPr lang="es-CO" sz="1050" dirty="0" smtClean="0"/>
              <a:t>se calcularan</a:t>
            </a:r>
            <a:endParaRPr lang="es-CO" sz="1050" dirty="0"/>
          </a:p>
        </p:txBody>
      </p:sp>
      <p:cxnSp>
        <p:nvCxnSpPr>
          <p:cNvPr id="26" name="25 Conector recto"/>
          <p:cNvCxnSpPr/>
          <p:nvPr/>
        </p:nvCxnSpPr>
        <p:spPr>
          <a:xfrm flipV="1">
            <a:off x="1511152" y="3270840"/>
            <a:ext cx="7690" cy="197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V="1">
            <a:off x="1503462" y="3737866"/>
            <a:ext cx="7690" cy="197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887803" y="3909162"/>
            <a:ext cx="12313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La</a:t>
            </a:r>
            <a:endParaRPr lang="es-CO" sz="105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516197" y="4151658"/>
            <a:ext cx="2016224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100" dirty="0" smtClean="0"/>
              <a:t> entidad ajustará el resultado del periodo atribuible a los </a:t>
            </a:r>
          </a:p>
          <a:p>
            <a:pPr algn="just"/>
            <a:r>
              <a:rPr lang="es-CO" sz="1100" dirty="0" smtClean="0"/>
              <a:t>tenedores de instrumentos ordinarios de patrimonio de la controladora, y el promedio ponderado del número de </a:t>
            </a:r>
          </a:p>
          <a:p>
            <a:pPr algn="just"/>
            <a:r>
              <a:rPr lang="es-CO" sz="1100" dirty="0" smtClean="0"/>
              <a:t>acciones en circulación por todos los efectos dilusivos inherentes a las acciones ordinarias potenciales.</a:t>
            </a:r>
            <a:endParaRPr lang="es-CO" sz="1100" dirty="0"/>
          </a:p>
        </p:txBody>
      </p:sp>
      <p:sp>
        <p:nvSpPr>
          <p:cNvPr id="42" name="41 CuadroTexto"/>
          <p:cNvSpPr txBox="1"/>
          <p:nvPr/>
        </p:nvSpPr>
        <p:spPr>
          <a:xfrm>
            <a:off x="7597313" y="15080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</a:t>
            </a:r>
            <a:r>
              <a:rPr lang="es-CO" sz="1050" dirty="0" smtClean="0"/>
              <a:t>si</a:t>
            </a:r>
            <a:endParaRPr lang="es-CO" sz="1050" dirty="0"/>
          </a:p>
        </p:txBody>
      </p:sp>
      <p:cxnSp>
        <p:nvCxnSpPr>
          <p:cNvPr id="43" name="42 Conector recto"/>
          <p:cNvCxnSpPr/>
          <p:nvPr/>
        </p:nvCxnSpPr>
        <p:spPr>
          <a:xfrm flipH="1" flipV="1">
            <a:off x="7741711" y="1437118"/>
            <a:ext cx="7690" cy="124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7777333" y="1846839"/>
            <a:ext cx="0" cy="155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6678730" y="1993380"/>
            <a:ext cx="2197206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EL número </a:t>
            </a:r>
            <a:r>
              <a:rPr lang="es-CO" sz="1050" dirty="0"/>
              <a:t>de acciones ordinarias o de acciones potenciales ordinarias en circulación se incrementase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6137760" y="2776531"/>
            <a:ext cx="1115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Se incrementase</a:t>
            </a:r>
            <a:endParaRPr lang="es-CO" sz="1050" dirty="0"/>
          </a:p>
        </p:txBody>
      </p:sp>
      <p:cxnSp>
        <p:nvCxnSpPr>
          <p:cNvPr id="50" name="49 Conector recto"/>
          <p:cNvCxnSpPr/>
          <p:nvPr/>
        </p:nvCxnSpPr>
        <p:spPr>
          <a:xfrm>
            <a:off x="6695334" y="3080492"/>
            <a:ext cx="0" cy="155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6138000" y="3836890"/>
            <a:ext cx="1430892" cy="900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/>
              <a:t>de una capitalización de ganancias, una emisión gratuita  o un desdoblamiento de acciones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7777333" y="2802769"/>
            <a:ext cx="1115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Se disminuyera</a:t>
            </a:r>
            <a:endParaRPr lang="es-CO" sz="1050" dirty="0"/>
          </a:p>
        </p:txBody>
      </p:sp>
      <p:cxnSp>
        <p:nvCxnSpPr>
          <p:cNvPr id="54" name="53 Conector angular"/>
          <p:cNvCxnSpPr>
            <a:stCxn id="48" idx="0"/>
            <a:endCxn id="46" idx="2"/>
          </p:cNvCxnSpPr>
          <p:nvPr/>
        </p:nvCxnSpPr>
        <p:spPr>
          <a:xfrm rot="5400000" flipH="1" flipV="1">
            <a:off x="7133298" y="2132497"/>
            <a:ext cx="206070" cy="108199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angular"/>
          <p:cNvCxnSpPr/>
          <p:nvPr/>
        </p:nvCxnSpPr>
        <p:spPr>
          <a:xfrm rot="16200000" flipV="1">
            <a:off x="7984510" y="2337520"/>
            <a:ext cx="232308" cy="64666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flipV="1">
            <a:off x="8423995" y="308049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6300192" y="3271636"/>
            <a:ext cx="11151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Como consecuencia</a:t>
            </a:r>
            <a:endParaRPr lang="es-CO" sz="105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7835040" y="3241576"/>
            <a:ext cx="11151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Como consecuencia</a:t>
            </a:r>
            <a:endParaRPr lang="es-CO" sz="1050" dirty="0"/>
          </a:p>
        </p:txBody>
      </p:sp>
      <p:cxnSp>
        <p:nvCxnSpPr>
          <p:cNvPr id="64" name="63 Conector recto"/>
          <p:cNvCxnSpPr>
            <a:stCxn id="61" idx="2"/>
            <a:endCxn id="51" idx="0"/>
          </p:cNvCxnSpPr>
          <p:nvPr/>
        </p:nvCxnSpPr>
        <p:spPr>
          <a:xfrm flipH="1">
            <a:off x="6853446" y="3687134"/>
            <a:ext cx="4320" cy="14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CuadroTexto"/>
          <p:cNvSpPr txBox="1"/>
          <p:nvPr/>
        </p:nvSpPr>
        <p:spPr>
          <a:xfrm>
            <a:off x="7677168" y="3836586"/>
            <a:ext cx="1430892" cy="900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de </a:t>
            </a:r>
            <a:r>
              <a:rPr lang="es-CO" sz="1050" dirty="0"/>
              <a:t>una agrupación de acciones, el cálculo de las ganancias por acción básicas </a:t>
            </a:r>
          </a:p>
          <a:p>
            <a:pPr algn="just"/>
            <a:r>
              <a:rPr lang="es-CO" sz="1050" dirty="0"/>
              <a:t>y diluidas</a:t>
            </a:r>
          </a:p>
        </p:txBody>
      </p:sp>
      <p:cxnSp>
        <p:nvCxnSpPr>
          <p:cNvPr id="69" name="68 Conector recto"/>
          <p:cNvCxnSpPr>
            <a:stCxn id="62" idx="2"/>
            <a:endCxn id="65" idx="0"/>
          </p:cNvCxnSpPr>
          <p:nvPr/>
        </p:nvCxnSpPr>
        <p:spPr>
          <a:xfrm>
            <a:off x="8392614" y="3657074"/>
            <a:ext cx="0" cy="179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CuadroTexto"/>
          <p:cNvSpPr txBox="1"/>
          <p:nvPr/>
        </p:nvSpPr>
        <p:spPr>
          <a:xfrm>
            <a:off x="6857766" y="5157192"/>
            <a:ext cx="140533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/>
              <a:t>para todos los periodos presentados deberá ajustarse retroactivamente. </a:t>
            </a:r>
          </a:p>
        </p:txBody>
      </p:sp>
      <p:cxnSp>
        <p:nvCxnSpPr>
          <p:cNvPr id="74" name="73 Conector angular"/>
          <p:cNvCxnSpPr>
            <a:stCxn id="51" idx="2"/>
            <a:endCxn id="72" idx="0"/>
          </p:cNvCxnSpPr>
          <p:nvPr/>
        </p:nvCxnSpPr>
        <p:spPr>
          <a:xfrm rot="16200000" flipH="1">
            <a:off x="6996910" y="4593671"/>
            <a:ext cx="420056" cy="7069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angular"/>
          <p:cNvCxnSpPr/>
          <p:nvPr/>
        </p:nvCxnSpPr>
        <p:spPr>
          <a:xfrm rot="10800000" flipV="1">
            <a:off x="7560432" y="4737135"/>
            <a:ext cx="832183" cy="210027"/>
          </a:xfrm>
          <a:prstGeom prst="bentConnector3">
            <a:avLst>
              <a:gd name="adj1" fmla="val 18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CuadroTexto"/>
          <p:cNvSpPr txBox="1"/>
          <p:nvPr/>
        </p:nvSpPr>
        <p:spPr>
          <a:xfrm>
            <a:off x="3839690" y="1196752"/>
            <a:ext cx="1152128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Ganancias por acción básica</a:t>
            </a:r>
            <a:endParaRPr lang="es-CO" sz="1050" dirty="0"/>
          </a:p>
        </p:txBody>
      </p:sp>
      <p:sp>
        <p:nvSpPr>
          <p:cNvPr id="79" name="78 CuadroTexto"/>
          <p:cNvSpPr txBox="1"/>
          <p:nvPr/>
        </p:nvSpPr>
        <p:spPr>
          <a:xfrm>
            <a:off x="4079786" y="1790077"/>
            <a:ext cx="6719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/>
              <a:t>Se calcula</a:t>
            </a:r>
            <a:endParaRPr lang="es-CO" sz="1050" dirty="0"/>
          </a:p>
        </p:txBody>
      </p:sp>
      <p:cxnSp>
        <p:nvCxnSpPr>
          <p:cNvPr id="80" name="79 Conector recto"/>
          <p:cNvCxnSpPr>
            <a:stCxn id="78" idx="2"/>
            <a:endCxn id="79" idx="0"/>
          </p:cNvCxnSpPr>
          <p:nvPr/>
        </p:nvCxnSpPr>
        <p:spPr>
          <a:xfrm>
            <a:off x="4415754" y="1612250"/>
            <a:ext cx="0" cy="177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4423444" y="2205575"/>
            <a:ext cx="0" cy="138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CuadroTexto"/>
          <p:cNvSpPr txBox="1"/>
          <p:nvPr/>
        </p:nvSpPr>
        <p:spPr>
          <a:xfrm>
            <a:off x="3215989" y="2365157"/>
            <a:ext cx="2580147" cy="12234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050" dirty="0" smtClean="0"/>
              <a:t>dividiendo </a:t>
            </a:r>
            <a:r>
              <a:rPr lang="es-CO" sz="1050" dirty="0"/>
              <a:t>el resultado del periodo atribuible a los tenedores de </a:t>
            </a:r>
          </a:p>
          <a:p>
            <a:pPr algn="just"/>
            <a:r>
              <a:rPr lang="es-CO" sz="1050" dirty="0"/>
              <a:t>instrumentos ordinarios de patrimonio de la controladora (el numerador) entre el promedio ponderado de </a:t>
            </a:r>
          </a:p>
          <a:p>
            <a:pPr algn="just"/>
            <a:r>
              <a:rPr lang="es-CO" sz="1050" dirty="0"/>
              <a:t>acciones ordinarias en circulación (el denominador) durante el periodo</a:t>
            </a:r>
          </a:p>
        </p:txBody>
      </p:sp>
      <p:cxnSp>
        <p:nvCxnSpPr>
          <p:cNvPr id="89" name="88 Conector angular"/>
          <p:cNvCxnSpPr>
            <a:stCxn id="2" idx="2"/>
            <a:endCxn id="10" idx="0"/>
          </p:cNvCxnSpPr>
          <p:nvPr/>
        </p:nvCxnSpPr>
        <p:spPr>
          <a:xfrm rot="16200000" flipH="1">
            <a:off x="6092332" y="-630796"/>
            <a:ext cx="397305" cy="2861904"/>
          </a:xfrm>
          <a:prstGeom prst="bentConnector3">
            <a:avLst>
              <a:gd name="adj1" fmla="val 603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6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1848</Words>
  <Application>Microsoft Office PowerPoint</Application>
  <PresentationFormat>Presentación en pantalla (4:3)</PresentationFormat>
  <Paragraphs>307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Edisson</dc:creator>
  <cp:lastModifiedBy>usuario</cp:lastModifiedBy>
  <cp:revision>95</cp:revision>
  <dcterms:created xsi:type="dcterms:W3CDTF">2012-02-05T01:05:00Z</dcterms:created>
  <dcterms:modified xsi:type="dcterms:W3CDTF">2013-02-26T23:39:32Z</dcterms:modified>
</cp:coreProperties>
</file>